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22"/>
  </p:notesMasterIdLst>
  <p:sldIdLst>
    <p:sldId id="259" r:id="rId2"/>
    <p:sldId id="260" r:id="rId3"/>
    <p:sldId id="261" r:id="rId4"/>
    <p:sldId id="284" r:id="rId5"/>
    <p:sldId id="283" r:id="rId6"/>
    <p:sldId id="265" r:id="rId7"/>
    <p:sldId id="285" r:id="rId8"/>
    <p:sldId id="287" r:id="rId9"/>
    <p:sldId id="300" r:id="rId10"/>
    <p:sldId id="289" r:id="rId11"/>
    <p:sldId id="302" r:id="rId12"/>
    <p:sldId id="308" r:id="rId13"/>
    <p:sldId id="290" r:id="rId14"/>
    <p:sldId id="263" r:id="rId15"/>
    <p:sldId id="297" r:id="rId16"/>
    <p:sldId id="299" r:id="rId17"/>
    <p:sldId id="264" r:id="rId18"/>
    <p:sldId id="293" r:id="rId19"/>
    <p:sldId id="294" r:id="rId20"/>
    <p:sldId id="281"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211B"/>
    <a:srgbClr val="B09B7D"/>
    <a:srgbClr val="FF9409"/>
    <a:srgbClr val="E3D2AE"/>
    <a:srgbClr val="DAECF7"/>
    <a:srgbClr val="C7020C"/>
    <a:srgbClr val="C91324"/>
    <a:srgbClr val="162F81"/>
    <a:srgbClr val="8A3E7E"/>
    <a:srgbClr val="4268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8" autoAdjust="0"/>
    <p:restoredTop sz="87430" autoAdjust="0"/>
  </p:normalViewPr>
  <p:slideViewPr>
    <p:cSldViewPr snapToGrid="0">
      <p:cViewPr varScale="1">
        <p:scale>
          <a:sx n="96" d="100"/>
          <a:sy n="96" d="100"/>
        </p:scale>
        <p:origin x="1314" y="3"/>
      </p:cViewPr>
      <p:guideLst/>
    </p:cSldViewPr>
  </p:slideViewPr>
  <p:notesTextViewPr>
    <p:cViewPr>
      <p:scale>
        <a:sx n="1" d="1"/>
        <a:sy n="1" d="1"/>
      </p:scale>
      <p:origin x="0" y="0"/>
    </p:cViewPr>
  </p:notesTextViewPr>
  <p:sorterViewPr>
    <p:cViewPr>
      <p:scale>
        <a:sx n="100" d="100"/>
        <a:sy n="100" d="100"/>
      </p:scale>
      <p:origin x="0" y="-3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4CB48B-ED79-4CE0-8044-61D9BC28609C}" type="datetimeFigureOut">
              <a:rPr lang="zh-CN" altLang="en-US" smtClean="0"/>
              <a:t>2018/10/26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20C6C-F6A6-4119-82E2-7909E3D0A21C}" type="slidenum">
              <a:rPr lang="zh-CN" altLang="en-US" smtClean="0"/>
              <a:t>‹#›</a:t>
            </a:fld>
            <a:endParaRPr lang="zh-CN" altLang="en-US"/>
          </a:p>
        </p:txBody>
      </p:sp>
    </p:spTree>
    <p:extLst>
      <p:ext uri="{BB962C8B-B14F-4D97-AF65-F5344CB8AC3E}">
        <p14:creationId xmlns:p14="http://schemas.microsoft.com/office/powerpoint/2010/main" val="1869694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项目背景、价值、可扩展性、适用性</a:t>
            </a:r>
            <a:endParaRPr kumimoji="0" lang="zh-CN" altLang="en-US" sz="1200" b="1" kern="1200" dirty="0" smtClean="0">
              <a:solidFill>
                <a:schemeClr val="tx1"/>
              </a:solidFill>
              <a:effectLst/>
              <a:latin typeface="+mn-lt"/>
              <a:ea typeface="+mn-ea"/>
              <a:cs typeface="+mn-cs"/>
            </a:endParaRPr>
          </a:p>
          <a:p>
            <a:pPr marL="228600" indent="-228600">
              <a:buAutoNum type="arabicPeriod"/>
            </a:pPr>
            <a:r>
              <a:rPr kumimoji="1" lang="zh-CN" altLang="en-US" dirty="0" smtClean="0"/>
              <a:t>参赛作品主体内容</a:t>
            </a:r>
          </a:p>
          <a:p>
            <a:pPr marL="0" indent="0">
              <a:buNone/>
            </a:pPr>
            <a:r>
              <a:rPr kumimoji="1" lang="zh-CN" altLang="en-US" dirty="0" smtClean="0"/>
              <a:t>   </a:t>
            </a:r>
            <a:r>
              <a:rPr kumimoji="1" lang="en-US" altLang="zh-CN" dirty="0" smtClean="0"/>
              <a:t>-</a:t>
            </a:r>
            <a:r>
              <a:rPr kumimoji="1" lang="zh-CN" altLang="en-US" dirty="0" smtClean="0"/>
              <a:t> 设计背景目的以及创新点</a:t>
            </a:r>
          </a:p>
          <a:p>
            <a:pPr marL="0" indent="0">
              <a:buNone/>
            </a:pPr>
            <a:r>
              <a:rPr kumimoji="1" lang="zh-CN" altLang="en-US" dirty="0" smtClean="0"/>
              <a:t>   </a:t>
            </a:r>
            <a:r>
              <a:rPr kumimoji="1" lang="en-US" altLang="zh-CN" dirty="0" smtClean="0"/>
              <a:t>-</a:t>
            </a:r>
            <a:r>
              <a:rPr kumimoji="1" lang="zh-CN" altLang="en-US" dirty="0" smtClean="0"/>
              <a:t> 作品主要内容、技术路线</a:t>
            </a:r>
          </a:p>
          <a:p>
            <a:pPr marL="0" indent="0">
              <a:buNone/>
            </a:pPr>
            <a:r>
              <a:rPr kumimoji="1" lang="zh-CN" altLang="en-US" dirty="0" smtClean="0"/>
              <a:t> </a:t>
            </a:r>
            <a:r>
              <a:rPr kumimoji="1" lang="zh-CN" altLang="en-US" baseline="0" dirty="0" smtClean="0"/>
              <a:t>  </a:t>
            </a:r>
            <a:r>
              <a:rPr kumimoji="1" lang="en-US" altLang="zh-CN" baseline="0" dirty="0" smtClean="0"/>
              <a:t>-</a:t>
            </a:r>
            <a:r>
              <a:rPr kumimoji="1" lang="zh-CN" altLang="en-US" baseline="0" dirty="0" smtClean="0"/>
              <a:t> 市场应用前景评估</a:t>
            </a:r>
          </a:p>
          <a:p>
            <a:pPr marL="0" indent="0">
              <a:buNone/>
            </a:pPr>
            <a:r>
              <a:rPr kumimoji="1" lang="zh-CN" altLang="en-US" baseline="0" dirty="0" smtClean="0"/>
              <a:t>   </a:t>
            </a:r>
            <a:r>
              <a:rPr kumimoji="1" lang="en-US" altLang="zh-CN" baseline="0" dirty="0" smtClean="0"/>
              <a:t>-</a:t>
            </a:r>
            <a:r>
              <a:rPr kumimoji="1" lang="zh-CN" altLang="en-US" baseline="0" dirty="0" smtClean="0"/>
              <a:t> 其他作品相关内容</a:t>
            </a:r>
            <a:endParaRPr kumimoji="1" lang="zh-CN" altLang="en-US" dirty="0" smtClean="0"/>
          </a:p>
        </p:txBody>
      </p:sp>
      <p:sp>
        <p:nvSpPr>
          <p:cNvPr id="4" name="幻灯片编号占位符 3"/>
          <p:cNvSpPr>
            <a:spLocks noGrp="1"/>
          </p:cNvSpPr>
          <p:nvPr>
            <p:ph type="sldNum" sz="quarter" idx="10"/>
          </p:nvPr>
        </p:nvSpPr>
        <p:spPr/>
        <p:txBody>
          <a:bodyPr/>
          <a:lstStyle/>
          <a:p>
            <a:fld id="{0FF20C6C-F6A6-4119-82E2-7909E3D0A21C}" type="slidenum">
              <a:rPr lang="zh-CN" altLang="en-US" smtClean="0"/>
              <a:t>1</a:t>
            </a:fld>
            <a:endParaRPr lang="zh-CN" altLang="en-US"/>
          </a:p>
        </p:txBody>
      </p:sp>
    </p:spTree>
    <p:extLst>
      <p:ext uri="{BB962C8B-B14F-4D97-AF65-F5344CB8AC3E}">
        <p14:creationId xmlns:p14="http://schemas.microsoft.com/office/powerpoint/2010/main" val="152933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相比于诗词大会，我们的“诗词大会”可是有难度分级的”，九宫格中汉字来源不同数量的诗句会有不同的干扰效果</a:t>
            </a:r>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10</a:t>
            </a:fld>
            <a:endParaRPr lang="zh-CN" altLang="en-US"/>
          </a:p>
        </p:txBody>
      </p:sp>
    </p:spTree>
    <p:extLst>
      <p:ext uri="{BB962C8B-B14F-4D97-AF65-F5344CB8AC3E}">
        <p14:creationId xmlns:p14="http://schemas.microsoft.com/office/powerpoint/2010/main" val="1496124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不知大家是否还记得每天早上教学楼背诵古诗词的日子哈，我们这个创意的诗词九宫格可以帮助这些孩子门以一个更有趣的方式来背诵记忆中华古诗词</a:t>
            </a:r>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12</a:t>
            </a:fld>
            <a:endParaRPr lang="zh-CN" altLang="en-US"/>
          </a:p>
        </p:txBody>
      </p:sp>
    </p:spTree>
    <p:extLst>
      <p:ext uri="{BB962C8B-B14F-4D97-AF65-F5344CB8AC3E}">
        <p14:creationId xmlns:p14="http://schemas.microsoft.com/office/powerpoint/2010/main" val="3551362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最后一点，参加</a:t>
            </a:r>
            <a:endParaRPr lang="en-US" altLang="zh-CN" dirty="0" smtClean="0"/>
          </a:p>
          <a:p>
            <a:r>
              <a:rPr lang="zh-CN" altLang="en-US" dirty="0" smtClean="0"/>
              <a:t>我们都知道相比于计算机视觉，</a:t>
            </a:r>
            <a:r>
              <a:rPr lang="en-US" altLang="zh-CN" dirty="0" smtClean="0"/>
              <a:t>NLP</a:t>
            </a:r>
            <a:r>
              <a:rPr lang="zh-CN" altLang="en-US" dirty="0" smtClean="0"/>
              <a:t>落地的项目实在太少，因此我们想使用</a:t>
            </a:r>
            <a:r>
              <a:rPr lang="en-US" altLang="zh-CN" dirty="0" smtClean="0"/>
              <a:t>NLP</a:t>
            </a:r>
            <a:r>
              <a:rPr lang="zh-CN" altLang="en-US" dirty="0" smtClean="0"/>
              <a:t>技术来发扬传播中华古诗词传统文化，这也是我们的一个小小的梦想。</a:t>
            </a:r>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13</a:t>
            </a:fld>
            <a:endParaRPr lang="zh-CN" altLang="en-US"/>
          </a:p>
        </p:txBody>
      </p:sp>
    </p:spTree>
    <p:extLst>
      <p:ext uri="{BB962C8B-B14F-4D97-AF65-F5344CB8AC3E}">
        <p14:creationId xmlns:p14="http://schemas.microsoft.com/office/powerpoint/2010/main" val="33584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从九宫格中识别出一首诗句这个任务可以作为生成模型来做，因此我们使用的经典的</a:t>
            </a:r>
            <a:r>
              <a:rPr lang="en-US" altLang="zh-CN" dirty="0" smtClean="0"/>
              <a:t>Encoder</a:t>
            </a:r>
            <a:r>
              <a:rPr lang="zh-CN" altLang="en-US" dirty="0" smtClean="0"/>
              <a:t>和</a:t>
            </a:r>
            <a:r>
              <a:rPr lang="en-US" altLang="zh-CN" dirty="0" smtClean="0"/>
              <a:t>Decoder</a:t>
            </a:r>
            <a:r>
              <a:rPr lang="zh-CN" altLang="en-US" dirty="0" smtClean="0"/>
              <a:t>架构，为了提高识别的效果，我们还采用了</a:t>
            </a:r>
            <a:r>
              <a:rPr lang="en-US" altLang="zh-CN" dirty="0" smtClean="0"/>
              <a:t>Attention</a:t>
            </a:r>
            <a:r>
              <a:rPr lang="zh-CN" altLang="en-US" dirty="0" smtClean="0"/>
              <a:t>机制</a:t>
            </a:r>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14</a:t>
            </a:fld>
            <a:endParaRPr lang="zh-CN" altLang="en-US"/>
          </a:p>
        </p:txBody>
      </p:sp>
    </p:spTree>
    <p:extLst>
      <p:ext uri="{BB962C8B-B14F-4D97-AF65-F5344CB8AC3E}">
        <p14:creationId xmlns:p14="http://schemas.microsoft.com/office/powerpoint/2010/main" val="2282146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我们使用带有</a:t>
            </a:r>
            <a:r>
              <a:rPr lang="en-US" altLang="zh-CN" sz="1200" kern="1200" dirty="0" smtClean="0">
                <a:solidFill>
                  <a:schemeClr val="tx1"/>
                </a:solidFill>
                <a:latin typeface="+mn-lt"/>
                <a:ea typeface="+mn-ea"/>
                <a:cs typeface="+mn-cs"/>
              </a:rPr>
              <a:t>attention</a:t>
            </a:r>
            <a:r>
              <a:rPr lang="zh-CN" altLang="en-US" sz="1200" kern="1200" dirty="0" smtClean="0">
                <a:solidFill>
                  <a:schemeClr val="tx1"/>
                </a:solidFill>
                <a:latin typeface="+mn-lt"/>
                <a:ea typeface="+mn-ea"/>
                <a:cs typeface="+mn-cs"/>
              </a:rPr>
              <a:t>机制的</a:t>
            </a:r>
            <a:r>
              <a:rPr lang="en-US" altLang="zh-CN" sz="1200" kern="1200" dirty="0" smtClean="0">
                <a:solidFill>
                  <a:schemeClr val="tx1"/>
                </a:solidFill>
                <a:latin typeface="+mn-lt"/>
                <a:ea typeface="+mn-ea"/>
                <a:cs typeface="+mn-cs"/>
              </a:rPr>
              <a:t>encoder-decoder</a:t>
            </a:r>
            <a:r>
              <a:rPr lang="zh-CN" altLang="en-US" sz="1200" kern="1200" dirty="0" smtClean="0">
                <a:solidFill>
                  <a:schemeClr val="tx1"/>
                </a:solidFill>
                <a:latin typeface="+mn-lt"/>
                <a:ea typeface="+mn-ea"/>
                <a:cs typeface="+mn-cs"/>
              </a:rPr>
              <a:t>框架去预测古诗词，利用</a:t>
            </a:r>
            <a:r>
              <a:rPr lang="en-US" altLang="zh-CN" sz="1200" kern="1200" dirty="0" err="1" smtClean="0">
                <a:solidFill>
                  <a:schemeClr val="tx1"/>
                </a:solidFill>
                <a:latin typeface="+mn-lt"/>
                <a:ea typeface="+mn-ea"/>
                <a:cs typeface="+mn-cs"/>
              </a:rPr>
              <a:t>paddlepaddle</a:t>
            </a:r>
            <a:r>
              <a:rPr lang="zh-CN" altLang="en-US" sz="1200" kern="1200" dirty="0" smtClean="0">
                <a:solidFill>
                  <a:schemeClr val="tx1"/>
                </a:solidFill>
                <a:latin typeface="+mn-lt"/>
                <a:ea typeface="+mn-ea"/>
                <a:cs typeface="+mn-cs"/>
              </a:rPr>
              <a:t>中的</a:t>
            </a:r>
            <a:r>
              <a:rPr lang="en-US" altLang="zh-CN" sz="1200" kern="1200" dirty="0" smtClean="0">
                <a:solidFill>
                  <a:schemeClr val="tx1"/>
                </a:solidFill>
                <a:latin typeface="+mn-lt"/>
                <a:ea typeface="+mn-ea"/>
                <a:cs typeface="+mn-cs"/>
              </a:rPr>
              <a:t>fluid</a:t>
            </a:r>
            <a:r>
              <a:rPr lang="zh-CN" altLang="en-US" sz="1200" kern="1200" dirty="0" smtClean="0">
                <a:solidFill>
                  <a:schemeClr val="tx1"/>
                </a:solidFill>
                <a:latin typeface="+mn-lt"/>
                <a:ea typeface="+mn-ea"/>
                <a:cs typeface="+mn-cs"/>
              </a:rPr>
              <a:t>来实现。</a:t>
            </a:r>
            <a:r>
              <a:rPr lang="en-US" altLang="zh-CN" sz="1200" kern="1200" dirty="0" smtClean="0">
                <a:solidFill>
                  <a:schemeClr val="tx1"/>
                </a:solidFill>
                <a:latin typeface="+mn-lt"/>
                <a:ea typeface="+mn-ea"/>
                <a:cs typeface="+mn-cs"/>
              </a:rPr>
              <a:t>Encoder</a:t>
            </a:r>
            <a:r>
              <a:rPr lang="zh-CN" altLang="en-US" sz="1200" kern="1200" dirty="0" smtClean="0">
                <a:solidFill>
                  <a:schemeClr val="tx1"/>
                </a:solidFill>
                <a:latin typeface="+mn-lt"/>
                <a:ea typeface="+mn-ea"/>
                <a:cs typeface="+mn-cs"/>
              </a:rPr>
              <a:t>部分使用了双向的</a:t>
            </a:r>
            <a:r>
              <a:rPr lang="en-US" altLang="zh-CN" sz="1200" kern="1200" dirty="0" err="1"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结构，使用</a:t>
            </a:r>
            <a:r>
              <a:rPr lang="en-US" altLang="zh-CN" sz="1200" kern="1200" dirty="0" err="1" smtClean="0">
                <a:solidFill>
                  <a:schemeClr val="tx1"/>
                </a:solidFill>
                <a:latin typeface="+mn-lt"/>
                <a:ea typeface="+mn-ea"/>
                <a:cs typeface="+mn-cs"/>
              </a:rPr>
              <a:t>fluid.layers.dynamic_lstm</a:t>
            </a:r>
            <a:r>
              <a:rPr lang="zh-CN" altLang="en-US" sz="1200" kern="1200" dirty="0" smtClean="0">
                <a:solidFill>
                  <a:schemeClr val="tx1"/>
                </a:solidFill>
                <a:latin typeface="+mn-lt"/>
                <a:ea typeface="+mn-ea"/>
                <a:cs typeface="+mn-cs"/>
              </a:rPr>
              <a:t>来实现；</a:t>
            </a:r>
            <a:r>
              <a:rPr lang="en-US" altLang="zh-CN" sz="1200" kern="1200" dirty="0" smtClean="0">
                <a:solidFill>
                  <a:schemeClr val="tx1"/>
                </a:solidFill>
                <a:latin typeface="+mn-lt"/>
                <a:ea typeface="+mn-ea"/>
                <a:cs typeface="+mn-cs"/>
              </a:rPr>
              <a:t>Decoder</a:t>
            </a:r>
            <a:r>
              <a:rPr lang="zh-CN" altLang="en-US" sz="1200" kern="1200" dirty="0" smtClean="0">
                <a:solidFill>
                  <a:schemeClr val="tx1"/>
                </a:solidFill>
                <a:latin typeface="+mn-lt"/>
                <a:ea typeface="+mn-ea"/>
                <a:cs typeface="+mn-cs"/>
              </a:rPr>
              <a:t>使用</a:t>
            </a:r>
            <a:r>
              <a:rPr lang="en-US" altLang="zh-CN" sz="1200" kern="1200" dirty="0" smtClean="0">
                <a:solidFill>
                  <a:schemeClr val="tx1"/>
                </a:solidFill>
                <a:latin typeface="+mn-lt"/>
                <a:ea typeface="+mn-ea"/>
                <a:cs typeface="+mn-cs"/>
              </a:rPr>
              <a:t>Training Decoder</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BeamSearchDecoder</a:t>
            </a:r>
            <a:r>
              <a:rPr lang="zh-CN" altLang="en-US" sz="1200" kern="1200" dirty="0" smtClean="0">
                <a:solidFill>
                  <a:schemeClr val="tx1"/>
                </a:solidFill>
                <a:latin typeface="+mn-lt"/>
                <a:ea typeface="+mn-ea"/>
                <a:cs typeface="+mn-cs"/>
              </a:rPr>
              <a:t>来解码，这两个封装函数极大的方便了编码过程，使代码更加清晰简洁。</a:t>
            </a:r>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15</a:t>
            </a:fld>
            <a:endParaRPr lang="zh-CN" altLang="en-US"/>
          </a:p>
        </p:txBody>
      </p:sp>
    </p:spTree>
    <p:extLst>
      <p:ext uri="{BB962C8B-B14F-4D97-AF65-F5344CB8AC3E}">
        <p14:creationId xmlns:p14="http://schemas.microsoft.com/office/powerpoint/2010/main" val="411635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我们使用带有</a:t>
            </a:r>
            <a:r>
              <a:rPr lang="en-US" altLang="zh-CN" sz="1200" kern="1200" dirty="0" smtClean="0">
                <a:solidFill>
                  <a:schemeClr val="tx1"/>
                </a:solidFill>
                <a:latin typeface="+mn-lt"/>
                <a:ea typeface="+mn-ea"/>
                <a:cs typeface="+mn-cs"/>
              </a:rPr>
              <a:t>attention</a:t>
            </a:r>
            <a:r>
              <a:rPr lang="zh-CN" altLang="en-US" sz="1200" kern="1200" dirty="0" smtClean="0">
                <a:solidFill>
                  <a:schemeClr val="tx1"/>
                </a:solidFill>
                <a:latin typeface="+mn-lt"/>
                <a:ea typeface="+mn-ea"/>
                <a:cs typeface="+mn-cs"/>
              </a:rPr>
              <a:t>机制的</a:t>
            </a:r>
            <a:r>
              <a:rPr lang="en-US" altLang="zh-CN" sz="1200" kern="1200" dirty="0" smtClean="0">
                <a:solidFill>
                  <a:schemeClr val="tx1"/>
                </a:solidFill>
                <a:latin typeface="+mn-lt"/>
                <a:ea typeface="+mn-ea"/>
                <a:cs typeface="+mn-cs"/>
              </a:rPr>
              <a:t>encoder-decoder</a:t>
            </a:r>
            <a:r>
              <a:rPr lang="zh-CN" altLang="en-US" sz="1200" kern="1200" dirty="0" smtClean="0">
                <a:solidFill>
                  <a:schemeClr val="tx1"/>
                </a:solidFill>
                <a:latin typeface="+mn-lt"/>
                <a:ea typeface="+mn-ea"/>
                <a:cs typeface="+mn-cs"/>
              </a:rPr>
              <a:t>框架去预测古诗词，利用</a:t>
            </a:r>
            <a:r>
              <a:rPr lang="en-US" altLang="zh-CN" sz="1200" kern="1200" dirty="0" err="1" smtClean="0">
                <a:solidFill>
                  <a:schemeClr val="tx1"/>
                </a:solidFill>
                <a:latin typeface="+mn-lt"/>
                <a:ea typeface="+mn-ea"/>
                <a:cs typeface="+mn-cs"/>
              </a:rPr>
              <a:t>paddlepaddle</a:t>
            </a:r>
            <a:r>
              <a:rPr lang="zh-CN" altLang="en-US" sz="1200" kern="1200" dirty="0" smtClean="0">
                <a:solidFill>
                  <a:schemeClr val="tx1"/>
                </a:solidFill>
                <a:latin typeface="+mn-lt"/>
                <a:ea typeface="+mn-ea"/>
                <a:cs typeface="+mn-cs"/>
              </a:rPr>
              <a:t>中的</a:t>
            </a:r>
            <a:r>
              <a:rPr lang="en-US" altLang="zh-CN" sz="1200" kern="1200" dirty="0" smtClean="0">
                <a:solidFill>
                  <a:schemeClr val="tx1"/>
                </a:solidFill>
                <a:latin typeface="+mn-lt"/>
                <a:ea typeface="+mn-ea"/>
                <a:cs typeface="+mn-cs"/>
              </a:rPr>
              <a:t>fluid</a:t>
            </a:r>
            <a:r>
              <a:rPr lang="zh-CN" altLang="en-US" sz="1200" kern="1200" dirty="0" smtClean="0">
                <a:solidFill>
                  <a:schemeClr val="tx1"/>
                </a:solidFill>
                <a:latin typeface="+mn-lt"/>
                <a:ea typeface="+mn-ea"/>
                <a:cs typeface="+mn-cs"/>
              </a:rPr>
              <a:t>来实现。</a:t>
            </a:r>
            <a:r>
              <a:rPr lang="en-US" altLang="zh-CN" sz="1200" kern="1200" dirty="0" smtClean="0">
                <a:solidFill>
                  <a:schemeClr val="tx1"/>
                </a:solidFill>
                <a:latin typeface="+mn-lt"/>
                <a:ea typeface="+mn-ea"/>
                <a:cs typeface="+mn-cs"/>
              </a:rPr>
              <a:t>Encoder</a:t>
            </a:r>
            <a:r>
              <a:rPr lang="zh-CN" altLang="en-US" sz="1200" kern="1200" dirty="0" smtClean="0">
                <a:solidFill>
                  <a:schemeClr val="tx1"/>
                </a:solidFill>
                <a:latin typeface="+mn-lt"/>
                <a:ea typeface="+mn-ea"/>
                <a:cs typeface="+mn-cs"/>
              </a:rPr>
              <a:t>部分使用了双向的</a:t>
            </a:r>
            <a:r>
              <a:rPr lang="en-US" altLang="zh-CN" sz="1200" kern="1200" dirty="0" err="1"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结构，使用</a:t>
            </a:r>
            <a:r>
              <a:rPr lang="en-US" altLang="zh-CN" sz="1200" kern="1200" dirty="0" err="1" smtClean="0">
                <a:solidFill>
                  <a:schemeClr val="tx1"/>
                </a:solidFill>
                <a:latin typeface="+mn-lt"/>
                <a:ea typeface="+mn-ea"/>
                <a:cs typeface="+mn-cs"/>
              </a:rPr>
              <a:t>fluid.layers.dynamic_lstm</a:t>
            </a:r>
            <a:r>
              <a:rPr lang="zh-CN" altLang="en-US" sz="1200" kern="1200" dirty="0" smtClean="0">
                <a:solidFill>
                  <a:schemeClr val="tx1"/>
                </a:solidFill>
                <a:latin typeface="+mn-lt"/>
                <a:ea typeface="+mn-ea"/>
                <a:cs typeface="+mn-cs"/>
              </a:rPr>
              <a:t>来实现；</a:t>
            </a:r>
            <a:r>
              <a:rPr lang="en-US" altLang="zh-CN" sz="1200" kern="1200" dirty="0" smtClean="0">
                <a:solidFill>
                  <a:schemeClr val="tx1"/>
                </a:solidFill>
                <a:latin typeface="+mn-lt"/>
                <a:ea typeface="+mn-ea"/>
                <a:cs typeface="+mn-cs"/>
              </a:rPr>
              <a:t>Decoder</a:t>
            </a:r>
            <a:r>
              <a:rPr lang="zh-CN" altLang="en-US" sz="1200" kern="1200" dirty="0" smtClean="0">
                <a:solidFill>
                  <a:schemeClr val="tx1"/>
                </a:solidFill>
                <a:latin typeface="+mn-lt"/>
                <a:ea typeface="+mn-ea"/>
                <a:cs typeface="+mn-cs"/>
              </a:rPr>
              <a:t>使用</a:t>
            </a:r>
            <a:r>
              <a:rPr lang="en-US" altLang="zh-CN" sz="1200" kern="1200" dirty="0" smtClean="0">
                <a:solidFill>
                  <a:schemeClr val="tx1"/>
                </a:solidFill>
                <a:latin typeface="+mn-lt"/>
                <a:ea typeface="+mn-ea"/>
                <a:cs typeface="+mn-cs"/>
              </a:rPr>
              <a:t>Training Decoder</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BeamSearchDecoder</a:t>
            </a:r>
            <a:r>
              <a:rPr lang="zh-CN" altLang="en-US" sz="1200" kern="1200" dirty="0" smtClean="0">
                <a:solidFill>
                  <a:schemeClr val="tx1"/>
                </a:solidFill>
                <a:latin typeface="+mn-lt"/>
                <a:ea typeface="+mn-ea"/>
                <a:cs typeface="+mn-cs"/>
              </a:rPr>
              <a:t>来解码，这两个封装函数极大的方便了编码过程，使代码更加清晰简洁。</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16</a:t>
            </a:fld>
            <a:endParaRPr lang="zh-CN" altLang="en-US"/>
          </a:p>
        </p:txBody>
      </p:sp>
    </p:spTree>
    <p:extLst>
      <p:ext uri="{BB962C8B-B14F-4D97-AF65-F5344CB8AC3E}">
        <p14:creationId xmlns:p14="http://schemas.microsoft.com/office/powerpoint/2010/main" val="3563010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18</a:t>
            </a:fld>
            <a:endParaRPr lang="zh-CN" altLang="en-US"/>
          </a:p>
        </p:txBody>
      </p:sp>
    </p:spTree>
    <p:extLst>
      <p:ext uri="{BB962C8B-B14F-4D97-AF65-F5344CB8AC3E}">
        <p14:creationId xmlns:p14="http://schemas.microsoft.com/office/powerpoint/2010/main" val="1491923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indent="0">
              <a:buNone/>
            </a:pPr>
            <a:r>
              <a:rPr kumimoji="1" lang="zh-CN" altLang="en-US" dirty="0" smtClean="0"/>
              <a:t>我将首先介绍作品背景、作品简介，然后着重讲解我们作品的创意和理念，以及技术原理，最后将简单演示以下我们的系统</a:t>
            </a:r>
            <a:endParaRPr kumimoji="1" lang="zh-CN" altLang="en-US" dirty="0" smtClean="0"/>
          </a:p>
        </p:txBody>
      </p:sp>
      <p:sp>
        <p:nvSpPr>
          <p:cNvPr id="4" name="幻灯片编号占位符 3"/>
          <p:cNvSpPr>
            <a:spLocks noGrp="1"/>
          </p:cNvSpPr>
          <p:nvPr>
            <p:ph type="sldNum" sz="quarter" idx="10"/>
          </p:nvPr>
        </p:nvSpPr>
        <p:spPr/>
        <p:txBody>
          <a:bodyPr/>
          <a:lstStyle/>
          <a:p>
            <a:fld id="{0FF20C6C-F6A6-4119-82E2-7909E3D0A21C}" type="slidenum">
              <a:rPr lang="zh-CN" altLang="en-US" smtClean="0"/>
              <a:t>2</a:t>
            </a:fld>
            <a:endParaRPr lang="zh-CN" altLang="en-US"/>
          </a:p>
        </p:txBody>
      </p:sp>
    </p:spTree>
    <p:extLst>
      <p:ext uri="{BB962C8B-B14F-4D97-AF65-F5344CB8AC3E}">
        <p14:creationId xmlns:p14="http://schemas.microsoft.com/office/powerpoint/2010/main" val="212338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不知道大家看不看综艺节目哈？我们的作品最初的创意来源于董卿主持的中国诗词大会</a:t>
            </a:r>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3</a:t>
            </a:fld>
            <a:endParaRPr lang="zh-CN" altLang="en-US"/>
          </a:p>
        </p:txBody>
      </p:sp>
    </p:spTree>
    <p:extLst>
      <p:ext uri="{BB962C8B-B14F-4D97-AF65-F5344CB8AC3E}">
        <p14:creationId xmlns:p14="http://schemas.microsoft.com/office/powerpoint/2010/main" val="1860716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FF20C6C-F6A6-4119-82E2-7909E3D0A21C}" type="slidenum">
              <a:rPr lang="zh-CN" altLang="en-US" smtClean="0"/>
              <a:t>4</a:t>
            </a:fld>
            <a:endParaRPr lang="zh-CN" altLang="en-US"/>
          </a:p>
        </p:txBody>
      </p:sp>
    </p:spTree>
    <p:extLst>
      <p:ext uri="{BB962C8B-B14F-4D97-AF65-F5344CB8AC3E}">
        <p14:creationId xmlns:p14="http://schemas.microsoft.com/office/powerpoint/2010/main" val="1541566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通过需求分析后，</a:t>
            </a:r>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5</a:t>
            </a:fld>
            <a:endParaRPr lang="zh-CN" altLang="en-US"/>
          </a:p>
        </p:txBody>
      </p:sp>
    </p:spTree>
    <p:extLst>
      <p:ext uri="{BB962C8B-B14F-4D97-AF65-F5344CB8AC3E}">
        <p14:creationId xmlns:p14="http://schemas.microsoft.com/office/powerpoint/2010/main" val="3004115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6</a:t>
            </a:fld>
            <a:endParaRPr lang="zh-CN" altLang="en-US"/>
          </a:p>
        </p:txBody>
      </p:sp>
    </p:spTree>
    <p:extLst>
      <p:ext uri="{BB962C8B-B14F-4D97-AF65-F5344CB8AC3E}">
        <p14:creationId xmlns:p14="http://schemas.microsoft.com/office/powerpoint/2010/main" val="1309607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诗词九宫格这个作品很有创新性，我大致概括为</a:t>
            </a:r>
            <a:r>
              <a:rPr lang="en-US" altLang="zh-CN" dirty="0" smtClean="0"/>
              <a:t>4</a:t>
            </a:r>
            <a:r>
              <a:rPr lang="zh-CN" altLang="en-US" dirty="0" smtClean="0"/>
              <a:t>点，接下来，我将分别详细阐述这四点</a:t>
            </a:r>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7</a:t>
            </a:fld>
            <a:endParaRPr lang="zh-CN" altLang="en-US"/>
          </a:p>
        </p:txBody>
      </p:sp>
    </p:spTree>
    <p:extLst>
      <p:ext uri="{BB962C8B-B14F-4D97-AF65-F5344CB8AC3E}">
        <p14:creationId xmlns:p14="http://schemas.microsoft.com/office/powerpoint/2010/main" val="1833660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首先我们采用智能识别诗句的方式，以期望人工智能深度学习模型能够学习到这些诗句语义信息，不是单纯的匹配检索，单纯检索，效率也不高</a:t>
            </a:r>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8</a:t>
            </a:fld>
            <a:endParaRPr lang="zh-CN" altLang="en-US"/>
          </a:p>
        </p:txBody>
      </p:sp>
    </p:spTree>
    <p:extLst>
      <p:ext uri="{BB962C8B-B14F-4D97-AF65-F5344CB8AC3E}">
        <p14:creationId xmlns:p14="http://schemas.microsoft.com/office/powerpoint/2010/main" val="3742638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为了使得我们的诗词九宫格更有趣味性和挑战性，与中国诗词大会不同的是我们使用诗词常用度和九宫格汉字来源组成设置关卡模式和难度梯度。</a:t>
            </a:r>
            <a:endParaRPr lang="zh-CN" altLang="en-US" dirty="0"/>
          </a:p>
        </p:txBody>
      </p:sp>
      <p:sp>
        <p:nvSpPr>
          <p:cNvPr id="4" name="灯片编号占位符 3"/>
          <p:cNvSpPr>
            <a:spLocks noGrp="1"/>
          </p:cNvSpPr>
          <p:nvPr>
            <p:ph type="sldNum" sz="quarter" idx="10"/>
          </p:nvPr>
        </p:nvSpPr>
        <p:spPr/>
        <p:txBody>
          <a:bodyPr/>
          <a:lstStyle/>
          <a:p>
            <a:fld id="{0FF20C6C-F6A6-4119-82E2-7909E3D0A21C}" type="slidenum">
              <a:rPr lang="zh-CN" altLang="en-US" smtClean="0"/>
              <a:t>9</a:t>
            </a:fld>
            <a:endParaRPr lang="zh-CN" altLang="en-US"/>
          </a:p>
        </p:txBody>
      </p:sp>
    </p:spTree>
    <p:extLst>
      <p:ext uri="{BB962C8B-B14F-4D97-AF65-F5344CB8AC3E}">
        <p14:creationId xmlns:p14="http://schemas.microsoft.com/office/powerpoint/2010/main" val="634094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7216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0887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71065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0"/>
            <a:ext cx="9144000" cy="6858000"/>
          </a:xfrm>
          <a:prstGeom prst="rect">
            <a:avLst/>
          </a:prstGeom>
          <a:noFill/>
          <a:ln w="190500">
            <a:solidFill>
              <a:srgbClr val="B09B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998481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432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7091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8996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3152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43061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4516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7249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06429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10/26/2018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文本框 6"/>
          <p:cNvSpPr txBox="1"/>
          <p:nvPr userDrawn="1"/>
        </p:nvSpPr>
        <p:spPr>
          <a:xfrm>
            <a:off x="3238500" y="2971800"/>
            <a:ext cx="2667000" cy="196079"/>
          </a:xfrm>
          <a:prstGeom prst="rect">
            <a:avLst/>
          </a:prstGeom>
          <a:noFill/>
        </p:spPr>
        <p:txBody>
          <a:bodyPr wrap="square" rtlCol="0">
            <a:spAutoFit/>
          </a:bodyPr>
          <a:lstStyle/>
          <a:p>
            <a:r>
              <a:rPr lang="zh-CN" altLang="en-US" sz="225"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225" dirty="0">
                <a:solidFill>
                  <a:schemeClr val="bg1"/>
                </a:solidFill>
                <a:latin typeface="微软雅黑" panose="020B0503020204020204" pitchFamily="34" charset="-122"/>
                <a:ea typeface="微软雅黑" panose="020B0503020204020204" pitchFamily="34" charset="-122"/>
                <a:sym typeface="+mn-ea"/>
              </a:rPr>
              <a:t>PPT</a:t>
            </a:r>
            <a:r>
              <a:rPr lang="zh-CN" altLang="en-US" sz="225"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449" dirty="0">
                <a:solidFill>
                  <a:schemeClr val="bg1"/>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210384192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mc:AlternateContent xmlns:mc="http://schemas.openxmlformats.org/markup-compatibility/2006" xmlns:p14="http://schemas.microsoft.com/office/powerpoint/2010/main">
    <mc:Choice Requires="p14">
      <p:transition spd="slow" p14:dur="1500">
        <p:random/>
      </p:transition>
    </mc:Choice>
    <mc:Fallback xmlns="">
      <p:transition spd="slow" advTm="0">
        <p:random/>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5.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video" Target="../media/media1.mp4"/><Relationship Id="rId7" Type="http://schemas.openxmlformats.org/officeDocument/2006/relationships/image" Target="../media/image5.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alphaModFix amt="70000"/>
            <a:extLst>
              <a:ext uri="{28A0092B-C50C-407E-A947-70E740481C1C}">
                <a14:useLocalDpi xmlns:a14="http://schemas.microsoft.com/office/drawing/2010/main" val="0"/>
              </a:ext>
            </a:extLst>
          </a:blip>
          <a:srcRect t="18412" r="2410" b="9930"/>
          <a:stretch/>
        </p:blipFill>
        <p:spPr>
          <a:xfrm>
            <a:off x="-58442" y="2020128"/>
            <a:ext cx="9130100" cy="3980622"/>
          </a:xfrm>
          <a:prstGeom prst="rect">
            <a:avLst/>
          </a:prstGeom>
        </p:spPr>
      </p:pic>
      <p:sp>
        <p:nvSpPr>
          <p:cNvPr id="3" name="文本框 2"/>
          <p:cNvSpPr txBox="1"/>
          <p:nvPr/>
        </p:nvSpPr>
        <p:spPr>
          <a:xfrm>
            <a:off x="2513637" y="1123429"/>
            <a:ext cx="1685077" cy="3145735"/>
          </a:xfrm>
          <a:prstGeom prst="rect">
            <a:avLst/>
          </a:prstGeom>
          <a:noFill/>
        </p:spPr>
        <p:txBody>
          <a:bodyPr vert="eaVert" wrap="square" rtlCol="0">
            <a:spAutoFit/>
          </a:bodyPr>
          <a:lstStyle/>
          <a:p>
            <a:pPr algn="dist"/>
            <a:r>
              <a:rPr kumimoji="1" lang="zh-CN" altLang="en-US" sz="975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诗词</a:t>
            </a:r>
            <a:endParaRPr kumimoji="1" lang="zh-CN" altLang="en-US" sz="975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449" y="1647411"/>
            <a:ext cx="1486602" cy="1249017"/>
          </a:xfrm>
          <a:prstGeom prst="rect">
            <a:avLst/>
          </a:prstGeom>
        </p:spPr>
      </p:pic>
      <p:pic>
        <p:nvPicPr>
          <p:cNvPr id="6" name="图片 5"/>
          <p:cNvPicPr>
            <a:picLocks noChangeAspect="1"/>
          </p:cNvPicPr>
          <p:nvPr/>
        </p:nvPicPr>
        <p:blipFill>
          <a:blip r:embed="rId5" cstate="print">
            <a:alphaModFix amt="85000"/>
            <a:extLst>
              <a:ext uri="{28A0092B-C50C-407E-A947-70E740481C1C}">
                <a14:useLocalDpi xmlns:a14="http://schemas.microsoft.com/office/drawing/2010/main" val="0"/>
              </a:ext>
            </a:extLst>
          </a:blip>
          <a:stretch>
            <a:fillRect/>
          </a:stretch>
        </p:blipFill>
        <p:spPr>
          <a:xfrm>
            <a:off x="-10727" y="842342"/>
            <a:ext cx="3040380" cy="2388870"/>
          </a:xfrm>
          <a:prstGeom prst="rect">
            <a:avLst/>
          </a:prstGeom>
        </p:spPr>
      </p:pic>
      <p:sp>
        <p:nvSpPr>
          <p:cNvPr id="10" name="文本框 9"/>
          <p:cNvSpPr txBox="1"/>
          <p:nvPr/>
        </p:nvSpPr>
        <p:spPr>
          <a:xfrm>
            <a:off x="4066602" y="4010439"/>
            <a:ext cx="646331" cy="1327517"/>
          </a:xfrm>
          <a:prstGeom prst="rect">
            <a:avLst/>
          </a:prstGeom>
          <a:noFill/>
        </p:spPr>
        <p:txBody>
          <a:bodyPr vert="eaVert" wrap="square" rtlCol="0">
            <a:spAutoFit/>
          </a:bodyPr>
          <a:lstStyle/>
          <a:p>
            <a:r>
              <a:rPr lang="zh-CN" altLang="en-US" sz="3000" dirty="0">
                <a:ea typeface="文悦古典明朝体 (非商业使用) W5"/>
              </a:rPr>
              <a:t>九宫格</a:t>
            </a:r>
            <a:endParaRPr lang="zh-CN" altLang="en-US" sz="3000" dirty="0">
              <a:ea typeface="文悦古典明朝体 (非商业使用) W5"/>
            </a:endParaRPr>
          </a:p>
        </p:txBody>
      </p:sp>
      <p:graphicFrame>
        <p:nvGraphicFramePr>
          <p:cNvPr id="11" name="表格 10"/>
          <p:cNvGraphicFramePr>
            <a:graphicFrameLocks noGrp="1"/>
          </p:cNvGraphicFramePr>
          <p:nvPr>
            <p:extLst>
              <p:ext uri="{D42A27DB-BD31-4B8C-83A1-F6EECF244321}">
                <p14:modId xmlns:p14="http://schemas.microsoft.com/office/powerpoint/2010/main" val="2691760875"/>
              </p:ext>
            </p:extLst>
          </p:nvPr>
        </p:nvGraphicFramePr>
        <p:xfrm>
          <a:off x="5700091" y="4117431"/>
          <a:ext cx="3040959" cy="1508760"/>
        </p:xfrm>
        <a:graphic>
          <a:graphicData uri="http://schemas.openxmlformats.org/drawingml/2006/table">
            <a:tbl>
              <a:tblPr>
                <a:tableStyleId>{2D5ABB26-0587-4C30-8999-92F81FD0307C}</a:tableStyleId>
              </a:tblPr>
              <a:tblGrid>
                <a:gridCol w="1100537">
                  <a:extLst>
                    <a:ext uri="{9D8B030D-6E8A-4147-A177-3AD203B41FA5}">
                      <a16:colId xmlns:a16="http://schemas.microsoft.com/office/drawing/2014/main" val="2779754650"/>
                    </a:ext>
                  </a:extLst>
                </a:gridCol>
                <a:gridCol w="1940422">
                  <a:extLst>
                    <a:ext uri="{9D8B030D-6E8A-4147-A177-3AD203B41FA5}">
                      <a16:colId xmlns:a16="http://schemas.microsoft.com/office/drawing/2014/main" val="1217872094"/>
                    </a:ext>
                  </a:extLst>
                </a:gridCol>
              </a:tblGrid>
              <a:tr h="250525">
                <a:tc gridSpan="2">
                  <a:txBody>
                    <a:bodyPr/>
                    <a:lstStyle/>
                    <a:p>
                      <a:r>
                        <a:rPr lang="en-US" altLang="zh-CN" sz="1200" dirty="0" smtClean="0">
                          <a:latin typeface="楷体" panose="02010609060101010101" pitchFamily="49" charset="-122"/>
                          <a:ea typeface="楷体" panose="02010609060101010101" pitchFamily="49" charset="-122"/>
                        </a:rPr>
                        <a:t>Sigmoid</a:t>
                      </a:r>
                      <a:r>
                        <a:rPr lang="zh-CN" altLang="en-US" sz="1200" dirty="0" smtClean="0">
                          <a:latin typeface="楷体" panose="02010609060101010101" pitchFamily="49" charset="-122"/>
                          <a:ea typeface="楷体" panose="02010609060101010101" pitchFamily="49" charset="-122"/>
                        </a:rPr>
                        <a:t>团队</a:t>
                      </a:r>
                      <a:endParaRPr lang="zh-CN" altLang="en-US" sz="1200" dirty="0">
                        <a:latin typeface="楷体" panose="02010609060101010101" pitchFamily="49" charset="-122"/>
                        <a:ea typeface="楷体" panose="02010609060101010101" pitchFamily="49" charset="-122"/>
                      </a:endParaRPr>
                    </a:p>
                  </a:txBody>
                  <a:tcPr marL="68580" marR="68580" marT="34290" marB="34290"/>
                </a:tc>
                <a:tc hMerge="1">
                  <a:txBody>
                    <a:bodyPr/>
                    <a:lstStyle/>
                    <a:p>
                      <a:pPr marL="0" marR="0" indent="0" algn="l" defTabSz="914380" rtl="0" eaLnBrk="1" fontAlgn="auto" latinLnBrk="0" hangingPunct="1">
                        <a:lnSpc>
                          <a:spcPct val="100000"/>
                        </a:lnSpc>
                        <a:spcBef>
                          <a:spcPts val="0"/>
                        </a:spcBef>
                        <a:spcAft>
                          <a:spcPts val="0"/>
                        </a:spcAft>
                        <a:buClrTx/>
                        <a:buSzTx/>
                        <a:buFontTx/>
                        <a:buNone/>
                        <a:tabLst/>
                        <a:defRPr/>
                      </a:pPr>
                      <a:endParaRPr lang="en-US" altLang="zh-CN" sz="1600" dirty="0" smtClean="0">
                        <a:latin typeface="楷体" panose="02010609060101010101" pitchFamily="49" charset="-122"/>
                        <a:ea typeface="楷体" panose="02010609060101010101" pitchFamily="49" charset="-122"/>
                      </a:endParaRP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8022605"/>
                  </a:ext>
                </a:extLst>
              </a:tr>
              <a:tr h="250525">
                <a:tc>
                  <a:txBody>
                    <a:bodyPr/>
                    <a:lstStyle/>
                    <a:p>
                      <a:r>
                        <a:rPr lang="zh-CN" altLang="en-US" sz="1200" dirty="0" smtClean="0">
                          <a:latin typeface="楷体" panose="02010609060101010101" pitchFamily="49" charset="-122"/>
                          <a:ea typeface="楷体" panose="02010609060101010101" pitchFamily="49" charset="-122"/>
                        </a:rPr>
                        <a:t>队长：</a:t>
                      </a:r>
                      <a:endParaRPr lang="zh-CN" altLang="en-US" sz="1200" dirty="0">
                        <a:latin typeface="楷体" panose="02010609060101010101" pitchFamily="49" charset="-122"/>
                        <a:ea typeface="楷体" panose="02010609060101010101" pitchFamily="49" charset="-122"/>
                      </a:endParaRPr>
                    </a:p>
                  </a:txBody>
                  <a:tcPr marL="68580" marR="68580" marT="34290" marB="34290"/>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zh-CN" altLang="en-US" sz="1200" dirty="0" smtClean="0">
                          <a:latin typeface="楷体" panose="02010609060101010101" pitchFamily="49" charset="-122"/>
                          <a:ea typeface="楷体" panose="02010609060101010101" pitchFamily="49" charset="-122"/>
                        </a:rPr>
                        <a:t>乐</a:t>
                      </a:r>
                      <a:r>
                        <a:rPr lang="zh-CN" altLang="en-US" sz="1200" dirty="0" smtClean="0">
                          <a:latin typeface="楷体" panose="02010609060101010101" pitchFamily="49" charset="-122"/>
                          <a:ea typeface="楷体" panose="02010609060101010101" pitchFamily="49" charset="-122"/>
                        </a:rPr>
                        <a:t>远</a:t>
                      </a:r>
                      <a:endParaRPr lang="en-US" altLang="zh-CN" sz="1200" b="0" dirty="0" smtClean="0">
                        <a:latin typeface="楷体" panose="02010609060101010101" pitchFamily="49" charset="-122"/>
                        <a:ea typeface="楷体" panose="02010609060101010101" pitchFamily="49" charset="-122"/>
                      </a:endParaRPr>
                    </a:p>
                  </a:txBody>
                  <a:tcPr marL="68580" marR="68580" marT="34290" marB="34290"/>
                </a:tc>
                <a:extLst>
                  <a:ext uri="{0D108BD9-81ED-4DB2-BD59-A6C34878D82A}">
                    <a16:rowId xmlns:a16="http://schemas.microsoft.com/office/drawing/2014/main" val="2091131634"/>
                  </a:ext>
                </a:extLst>
              </a:tr>
              <a:tr h="250525">
                <a:tc>
                  <a:txBody>
                    <a:bodyPr/>
                    <a:lstStyle/>
                    <a:p>
                      <a:r>
                        <a:rPr lang="zh-CN" altLang="en-US" sz="1200" dirty="0" smtClean="0">
                          <a:latin typeface="楷体" panose="02010609060101010101" pitchFamily="49" charset="-122"/>
                          <a:ea typeface="楷体" panose="02010609060101010101" pitchFamily="49" charset="-122"/>
                        </a:rPr>
                        <a:t>组员： </a:t>
                      </a:r>
                      <a:endParaRPr lang="zh-CN" altLang="en-US" sz="1200" dirty="0">
                        <a:latin typeface="楷体" panose="02010609060101010101" pitchFamily="49" charset="-122"/>
                        <a:ea typeface="楷体" panose="02010609060101010101" pitchFamily="49" charset="-122"/>
                      </a:endParaRPr>
                    </a:p>
                  </a:txBody>
                  <a:tcPr marL="68580" marR="68580" marT="34290" marB="34290"/>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zh-CN" altLang="en-US" sz="1200" dirty="0" smtClean="0">
                          <a:latin typeface="楷体" panose="02010609060101010101" pitchFamily="49" charset="-122"/>
                          <a:ea typeface="楷体" panose="02010609060101010101" pitchFamily="49" charset="-122"/>
                        </a:rPr>
                        <a:t>施琦、齐乐</a:t>
                      </a:r>
                      <a:endParaRPr lang="en-US" altLang="zh-CN" sz="1200" dirty="0" smtClean="0">
                        <a:latin typeface="楷体" panose="02010609060101010101" pitchFamily="49" charset="-122"/>
                        <a:ea typeface="楷体" panose="02010609060101010101" pitchFamily="49" charset="-122"/>
                      </a:endParaRPr>
                    </a:p>
                  </a:txBody>
                  <a:tcPr marL="68580" marR="68580" marT="34290" marB="34290"/>
                </a:tc>
                <a:extLst>
                  <a:ext uri="{0D108BD9-81ED-4DB2-BD59-A6C34878D82A}">
                    <a16:rowId xmlns:a16="http://schemas.microsoft.com/office/drawing/2014/main" val="2911880371"/>
                  </a:ext>
                </a:extLst>
              </a:tr>
              <a:tr h="250525">
                <a:tc>
                  <a:txBody>
                    <a:bodyPr/>
                    <a:lstStyle/>
                    <a:p>
                      <a:r>
                        <a:rPr lang="zh-CN" altLang="en-US" sz="1200" dirty="0" smtClean="0">
                          <a:latin typeface="楷体" panose="02010609060101010101" pitchFamily="49" charset="-122"/>
                          <a:ea typeface="楷体" panose="02010609060101010101" pitchFamily="49" charset="-122"/>
                        </a:rPr>
                        <a:t>指导教师： </a:t>
                      </a:r>
                      <a:endParaRPr lang="zh-CN" altLang="en-US" sz="1200" dirty="0">
                        <a:latin typeface="楷体" panose="02010609060101010101" pitchFamily="49" charset="-122"/>
                        <a:ea typeface="楷体" panose="02010609060101010101" pitchFamily="49" charset="-122"/>
                      </a:endParaRPr>
                    </a:p>
                  </a:txBody>
                  <a:tcPr marL="68580" marR="68580" marT="34290" marB="34290"/>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zh-CN" altLang="en-US" sz="1200" dirty="0" smtClean="0">
                          <a:latin typeface="楷体" panose="02010609060101010101" pitchFamily="49" charset="-122"/>
                          <a:ea typeface="楷体" panose="02010609060101010101" pitchFamily="49" charset="-122"/>
                        </a:rPr>
                        <a:t>张宇</a:t>
                      </a:r>
                      <a:endParaRPr lang="en-US" altLang="zh-CN" sz="1200" dirty="0" smtClean="0">
                        <a:latin typeface="楷体" panose="02010609060101010101" pitchFamily="49" charset="-122"/>
                        <a:ea typeface="楷体" panose="02010609060101010101" pitchFamily="49" charset="-122"/>
                      </a:endParaRPr>
                    </a:p>
                  </a:txBody>
                  <a:tcPr marL="68580" marR="68580" marT="34290" marB="34290"/>
                </a:tc>
                <a:extLst>
                  <a:ext uri="{0D108BD9-81ED-4DB2-BD59-A6C34878D82A}">
                    <a16:rowId xmlns:a16="http://schemas.microsoft.com/office/drawing/2014/main" val="409987662"/>
                  </a:ext>
                </a:extLst>
              </a:tr>
              <a:tr h="250525">
                <a:tc>
                  <a:txBody>
                    <a:bodyPr/>
                    <a:lstStyle/>
                    <a:p>
                      <a:r>
                        <a:rPr lang="zh-CN" altLang="en-US" sz="1200" dirty="0" smtClean="0">
                          <a:latin typeface="楷体" panose="02010609060101010101" pitchFamily="49" charset="-122"/>
                          <a:ea typeface="楷体" panose="02010609060101010101" pitchFamily="49" charset="-122"/>
                        </a:rPr>
                        <a:t>学校： </a:t>
                      </a:r>
                      <a:endParaRPr lang="zh-CN" altLang="en-US" sz="1200" dirty="0">
                        <a:latin typeface="楷体" panose="02010609060101010101" pitchFamily="49" charset="-122"/>
                        <a:ea typeface="楷体" panose="02010609060101010101" pitchFamily="49" charset="-122"/>
                      </a:endParaRPr>
                    </a:p>
                  </a:txBody>
                  <a:tcPr marL="68580" marR="68580" marT="34290" marB="34290"/>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zh-CN" altLang="en-US" sz="1200" dirty="0" smtClean="0">
                          <a:latin typeface="楷体" panose="02010609060101010101" pitchFamily="49" charset="-122"/>
                          <a:ea typeface="楷体" panose="02010609060101010101" pitchFamily="49" charset="-122"/>
                        </a:rPr>
                        <a:t>哈尔滨工业大学</a:t>
                      </a:r>
                      <a:endParaRPr lang="en-US" altLang="zh-CN" sz="1200" dirty="0" smtClean="0">
                        <a:latin typeface="楷体" panose="02010609060101010101" pitchFamily="49" charset="-122"/>
                        <a:ea typeface="楷体" panose="02010609060101010101" pitchFamily="49" charset="-122"/>
                      </a:endParaRPr>
                    </a:p>
                  </a:txBody>
                  <a:tcPr marL="68580" marR="68580" marT="34290" marB="34290"/>
                </a:tc>
                <a:extLst>
                  <a:ext uri="{0D108BD9-81ED-4DB2-BD59-A6C34878D82A}">
                    <a16:rowId xmlns:a16="http://schemas.microsoft.com/office/drawing/2014/main" val="409777603"/>
                  </a:ext>
                </a:extLst>
              </a:tr>
              <a:tr h="250525">
                <a:tc>
                  <a:txBody>
                    <a:bodyPr/>
                    <a:lstStyle/>
                    <a:p>
                      <a:r>
                        <a:rPr lang="zh-CN" altLang="en-US" sz="1200" dirty="0" smtClean="0">
                          <a:latin typeface="楷体" panose="02010609060101010101" pitchFamily="49" charset="-122"/>
                          <a:ea typeface="楷体" panose="02010609060101010101" pitchFamily="49" charset="-122"/>
                        </a:rPr>
                        <a:t>学院： </a:t>
                      </a:r>
                      <a:endParaRPr lang="zh-CN" altLang="en-US" sz="1200" dirty="0">
                        <a:latin typeface="楷体" panose="02010609060101010101" pitchFamily="49" charset="-122"/>
                        <a:ea typeface="楷体" panose="02010609060101010101" pitchFamily="49" charset="-122"/>
                      </a:endParaRPr>
                    </a:p>
                  </a:txBody>
                  <a:tcPr marL="68580" marR="68580" marT="34290" marB="34290"/>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zh-CN" altLang="en-US" sz="1200" dirty="0" smtClean="0">
                          <a:latin typeface="楷体" panose="02010609060101010101" pitchFamily="49" charset="-122"/>
                          <a:ea typeface="楷体" panose="02010609060101010101" pitchFamily="49" charset="-122"/>
                        </a:rPr>
                        <a:t>计算机科学与技术学院</a:t>
                      </a:r>
                      <a:endParaRPr lang="en-US" altLang="zh-CN" sz="1200" dirty="0" smtClean="0">
                        <a:latin typeface="楷体" panose="02010609060101010101" pitchFamily="49" charset="-122"/>
                        <a:ea typeface="楷体" panose="02010609060101010101" pitchFamily="49" charset="-122"/>
                      </a:endParaRPr>
                    </a:p>
                  </a:txBody>
                  <a:tcPr marL="68580" marR="68580" marT="34290" marB="34290"/>
                </a:tc>
                <a:extLst>
                  <a:ext uri="{0D108BD9-81ED-4DB2-BD59-A6C34878D82A}">
                    <a16:rowId xmlns:a16="http://schemas.microsoft.com/office/drawing/2014/main" val="1995330650"/>
                  </a:ext>
                </a:extLst>
              </a:tr>
            </a:tbl>
          </a:graphicData>
        </a:graphic>
      </p:graphicFrame>
    </p:spTree>
    <p:extLst>
      <p:ext uri="{BB962C8B-B14F-4D97-AF65-F5344CB8AC3E}">
        <p14:creationId xmlns:p14="http://schemas.microsoft.com/office/powerpoint/2010/main" val="2068954939"/>
      </p:ext>
    </p:extLst>
  </p:cSld>
  <p:clrMapOvr>
    <a:masterClrMapping/>
  </p:clrMapOvr>
  <mc:AlternateContent xmlns:mc="http://schemas.openxmlformats.org/markup-compatibility/2006">
    <mc:Choice xmlns:p14="http://schemas.microsoft.com/office/powerpoint/2010/main" Requires="p14">
      <p:transition p14:dur="0" advTm="17101"/>
    </mc:Choice>
    <mc:Fallback>
      <p:transition advTm="1710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4655"/>
            <a:ext cx="9023946" cy="4278465"/>
          </a:xfrm>
          <a:prstGeom prst="rect">
            <a:avLst/>
          </a:prstGeom>
        </p:spPr>
      </p:pic>
      <p:grpSp>
        <p:nvGrpSpPr>
          <p:cNvPr id="2" name="组 1"/>
          <p:cNvGrpSpPr/>
          <p:nvPr/>
        </p:nvGrpSpPr>
        <p:grpSpPr>
          <a:xfrm>
            <a:off x="365296" y="1235748"/>
            <a:ext cx="1018338" cy="957008"/>
            <a:chOff x="2171480" y="1611569"/>
            <a:chExt cx="1357784" cy="127601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4" name="文本框 3"/>
            <p:cNvSpPr txBox="1"/>
            <p:nvPr/>
          </p:nvSpPr>
          <p:spPr>
            <a:xfrm>
              <a:off x="2171480" y="1826988"/>
              <a:ext cx="1169551"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叁</a:t>
              </a:r>
            </a:p>
            <a:p>
              <a:pPr algn="dist"/>
              <a:endPar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endParaRPr>
            </a:p>
          </p:txBody>
        </p:sp>
      </p:grpSp>
      <p:sp>
        <p:nvSpPr>
          <p:cNvPr id="5" name="文本框 4"/>
          <p:cNvSpPr txBox="1"/>
          <p:nvPr/>
        </p:nvSpPr>
        <p:spPr>
          <a:xfrm>
            <a:off x="653835" y="2192756"/>
            <a:ext cx="588623" cy="1884038"/>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创意和理念</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17" name="文本框 16"/>
          <p:cNvSpPr txBox="1"/>
          <p:nvPr/>
        </p:nvSpPr>
        <p:spPr>
          <a:xfrm>
            <a:off x="1565460" y="665457"/>
            <a:ext cx="6634470" cy="830997"/>
          </a:xfrm>
          <a:prstGeom prst="rect">
            <a:avLst/>
          </a:prstGeom>
          <a:noFill/>
        </p:spPr>
        <p:txBody>
          <a:bodyPr wrap="square" rtlCol="0">
            <a:spAutoFit/>
          </a:bodyPr>
          <a:lstStyle/>
          <a:p>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	丰富</a:t>
            </a:r>
            <a:r>
              <a:rPr lang="zh-CN" altLang="en-US" sz="2400" dirty="0">
                <a:latin typeface="楷体" panose="02010609060101010101" pitchFamily="49" charset="-122"/>
                <a:ea typeface="楷体" panose="02010609060101010101" pitchFamily="49" charset="-122"/>
              </a:rPr>
              <a:t>有趣的关卡模式，难度梯度干扰项设置</a:t>
            </a:r>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	</a:t>
            </a:r>
            <a:r>
              <a:rPr lang="en-US" altLang="zh-CN" sz="2100" dirty="0">
                <a:latin typeface="楷体" panose="02010609060101010101" pitchFamily="49" charset="-122"/>
                <a:ea typeface="楷体" panose="02010609060101010101" pitchFamily="49" charset="-122"/>
              </a:rPr>
              <a:t>- </a:t>
            </a:r>
            <a:r>
              <a:rPr lang="zh-CN" altLang="en-US" sz="2100" dirty="0" smtClean="0">
                <a:latin typeface="楷体" panose="02010609060101010101" pitchFamily="49" charset="-122"/>
                <a:ea typeface="楷体" panose="02010609060101010101" pitchFamily="49" charset="-122"/>
              </a:rPr>
              <a:t>诗词混淆度</a:t>
            </a:r>
            <a:endParaRPr lang="zh-CN" altLang="en-US" sz="2100"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8461" y="1884889"/>
            <a:ext cx="1215490" cy="127483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2215" y="3180193"/>
            <a:ext cx="1336212" cy="1338521"/>
          </a:xfrm>
          <a:prstGeom prst="rect">
            <a:avLst/>
          </a:prstGeom>
        </p:spPr>
      </p:pic>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6854" y="4528509"/>
            <a:ext cx="1341329" cy="1325224"/>
          </a:xfrm>
          <a:prstGeom prst="rect">
            <a:avLst/>
          </a:prstGeom>
        </p:spPr>
      </p:pic>
      <p:sp>
        <p:nvSpPr>
          <p:cNvPr id="22" name="文本框 21"/>
          <p:cNvSpPr txBox="1"/>
          <p:nvPr/>
        </p:nvSpPr>
        <p:spPr>
          <a:xfrm>
            <a:off x="3165061" y="2380018"/>
            <a:ext cx="1267811" cy="300082"/>
          </a:xfrm>
          <a:prstGeom prst="rect">
            <a:avLst/>
          </a:prstGeom>
          <a:noFill/>
        </p:spPr>
        <p:txBody>
          <a:bodyPr wrap="square" rtlCol="0">
            <a:spAutoFit/>
          </a:bodyPr>
          <a:lstStyle/>
          <a:p>
            <a:r>
              <a:rPr kumimoji="1" lang="zh-CN" altLang="en-US" sz="1350" i="1" dirty="0">
                <a:latin typeface="楷体" panose="02010609060101010101" pitchFamily="49" charset="-122"/>
                <a:ea typeface="楷体" panose="02010609060101010101" pitchFamily="49" charset="-122"/>
              </a:rPr>
              <a:t>来源于四句诗</a:t>
            </a:r>
            <a:endParaRPr kumimoji="1" lang="zh-CN" altLang="en-US" sz="1350" i="1" dirty="0">
              <a:latin typeface="楷体" panose="02010609060101010101" pitchFamily="49" charset="-122"/>
              <a:ea typeface="楷体" panose="02010609060101010101" pitchFamily="49" charset="-122"/>
            </a:endParaRPr>
          </a:p>
        </p:txBody>
      </p:sp>
      <p:sp>
        <p:nvSpPr>
          <p:cNvPr id="23" name="文本框 22"/>
          <p:cNvSpPr txBox="1"/>
          <p:nvPr/>
        </p:nvSpPr>
        <p:spPr>
          <a:xfrm>
            <a:off x="4634443" y="3710953"/>
            <a:ext cx="1267811" cy="300082"/>
          </a:xfrm>
          <a:prstGeom prst="rect">
            <a:avLst/>
          </a:prstGeom>
          <a:noFill/>
        </p:spPr>
        <p:txBody>
          <a:bodyPr wrap="square" rtlCol="0">
            <a:spAutoFit/>
          </a:bodyPr>
          <a:lstStyle/>
          <a:p>
            <a:r>
              <a:rPr kumimoji="1" lang="zh-CN" altLang="en-US" sz="1350" i="1" dirty="0">
                <a:latin typeface="楷体" panose="02010609060101010101" pitchFamily="49" charset="-122"/>
                <a:ea typeface="楷体" panose="02010609060101010101" pitchFamily="49" charset="-122"/>
              </a:rPr>
              <a:t>来源于三句诗</a:t>
            </a:r>
            <a:endParaRPr kumimoji="1" lang="zh-CN" altLang="en-US" sz="1350" i="1" dirty="0">
              <a:latin typeface="楷体" panose="02010609060101010101" pitchFamily="49" charset="-122"/>
              <a:ea typeface="楷体" panose="02010609060101010101" pitchFamily="49" charset="-122"/>
            </a:endParaRPr>
          </a:p>
        </p:txBody>
      </p:sp>
      <p:sp>
        <p:nvSpPr>
          <p:cNvPr id="24" name="文本框 23"/>
          <p:cNvSpPr txBox="1"/>
          <p:nvPr/>
        </p:nvSpPr>
        <p:spPr>
          <a:xfrm>
            <a:off x="6170840" y="5011312"/>
            <a:ext cx="1267811" cy="300082"/>
          </a:xfrm>
          <a:prstGeom prst="rect">
            <a:avLst/>
          </a:prstGeom>
          <a:noFill/>
        </p:spPr>
        <p:txBody>
          <a:bodyPr wrap="square" rtlCol="0">
            <a:spAutoFit/>
          </a:bodyPr>
          <a:lstStyle/>
          <a:p>
            <a:r>
              <a:rPr kumimoji="1" lang="zh-CN" altLang="en-US" sz="1350" i="1" dirty="0">
                <a:latin typeface="楷体" panose="02010609060101010101" pitchFamily="49" charset="-122"/>
                <a:ea typeface="楷体" panose="02010609060101010101" pitchFamily="49" charset="-122"/>
              </a:rPr>
              <a:t>来源于两句诗</a:t>
            </a:r>
            <a:endParaRPr kumimoji="1" lang="zh-CN" altLang="en-US" sz="1350" i="1" dirty="0">
              <a:latin typeface="楷体" panose="02010609060101010101" pitchFamily="49" charset="-122"/>
              <a:ea typeface="楷体" panose="02010609060101010101" pitchFamily="49" charset="-122"/>
            </a:endParaRPr>
          </a:p>
        </p:txBody>
      </p:sp>
      <p:sp>
        <p:nvSpPr>
          <p:cNvPr id="8" name="矩形 7"/>
          <p:cNvSpPr/>
          <p:nvPr/>
        </p:nvSpPr>
        <p:spPr>
          <a:xfrm>
            <a:off x="4553982" y="1948093"/>
            <a:ext cx="1472950" cy="20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rgbClr val="FFFF00"/>
                </a:solidFill>
              </a:rPr>
              <a:t>月黑见渔灯</a:t>
            </a:r>
            <a:endParaRPr lang="zh-CN" altLang="en-US" sz="1350" dirty="0">
              <a:solidFill>
                <a:srgbClr val="FFFF00"/>
              </a:solidFill>
            </a:endParaRPr>
          </a:p>
        </p:txBody>
      </p:sp>
      <p:sp>
        <p:nvSpPr>
          <p:cNvPr id="15" name="矩形 14"/>
          <p:cNvSpPr/>
          <p:nvPr/>
        </p:nvSpPr>
        <p:spPr>
          <a:xfrm>
            <a:off x="4553982" y="2251619"/>
            <a:ext cx="1472950" cy="20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千</a:t>
            </a:r>
            <a:r>
              <a:rPr lang="zh-CN" altLang="en-US" sz="1350" dirty="0"/>
              <a:t>山</a:t>
            </a:r>
            <a:r>
              <a:rPr lang="zh-CN" altLang="en-US" sz="1350" dirty="0">
                <a:solidFill>
                  <a:srgbClr val="FFFF00"/>
                </a:solidFill>
              </a:rPr>
              <a:t>鸟</a:t>
            </a:r>
            <a:r>
              <a:rPr lang="zh-CN" altLang="en-US" sz="1350" dirty="0"/>
              <a:t>飞绝</a:t>
            </a:r>
            <a:endParaRPr lang="zh-CN" altLang="en-US" sz="1350" dirty="0"/>
          </a:p>
        </p:txBody>
      </p:sp>
      <p:sp>
        <p:nvSpPr>
          <p:cNvPr id="16" name="矩形 15"/>
          <p:cNvSpPr/>
          <p:nvPr/>
        </p:nvSpPr>
        <p:spPr>
          <a:xfrm>
            <a:off x="4551045" y="2558972"/>
            <a:ext cx="1472950" cy="20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rgbClr val="FFFF00"/>
                </a:solidFill>
              </a:rPr>
              <a:t>万</a:t>
            </a:r>
            <a:r>
              <a:rPr lang="zh-CN" altLang="en-US" sz="1350" dirty="0"/>
              <a:t>径</a:t>
            </a:r>
            <a:r>
              <a:rPr lang="zh-CN" altLang="en-US" sz="1350" dirty="0">
                <a:solidFill>
                  <a:srgbClr val="FFFF00"/>
                </a:solidFill>
              </a:rPr>
              <a:t>人</a:t>
            </a:r>
            <a:r>
              <a:rPr lang="zh-CN" altLang="en-US" sz="1350" dirty="0"/>
              <a:t>踪灭</a:t>
            </a:r>
          </a:p>
        </p:txBody>
      </p:sp>
      <p:sp>
        <p:nvSpPr>
          <p:cNvPr id="18" name="矩形 17"/>
          <p:cNvSpPr/>
          <p:nvPr/>
        </p:nvSpPr>
        <p:spPr>
          <a:xfrm>
            <a:off x="4551045" y="2859862"/>
            <a:ext cx="1472950" cy="20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rgbClr val="FFFF00"/>
                </a:solidFill>
              </a:rPr>
              <a:t>春</a:t>
            </a:r>
            <a:r>
              <a:rPr lang="zh-CN" altLang="en-US" sz="1350" dirty="0"/>
              <a:t>眠不觉晓</a:t>
            </a:r>
          </a:p>
        </p:txBody>
      </p:sp>
      <p:sp>
        <p:nvSpPr>
          <p:cNvPr id="20" name="矩形 19"/>
          <p:cNvSpPr/>
          <p:nvPr/>
        </p:nvSpPr>
        <p:spPr>
          <a:xfrm>
            <a:off x="6068271" y="3381300"/>
            <a:ext cx="1472950" cy="20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rgbClr val="FFFF00"/>
                </a:solidFill>
              </a:rPr>
              <a:t>柴门闻犬吠</a:t>
            </a:r>
          </a:p>
        </p:txBody>
      </p:sp>
      <p:sp>
        <p:nvSpPr>
          <p:cNvPr id="21" name="矩形 20"/>
          <p:cNvSpPr/>
          <p:nvPr/>
        </p:nvSpPr>
        <p:spPr>
          <a:xfrm>
            <a:off x="6068271" y="3702634"/>
            <a:ext cx="1472950" cy="20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rgbClr val="FFFF00"/>
                </a:solidFill>
              </a:rPr>
              <a:t>更上</a:t>
            </a:r>
            <a:r>
              <a:rPr lang="zh-CN" altLang="en-US" sz="1350" dirty="0"/>
              <a:t>一层楼</a:t>
            </a:r>
            <a:endParaRPr lang="zh-CN" altLang="en-US" sz="1350" dirty="0"/>
          </a:p>
        </p:txBody>
      </p:sp>
      <p:sp>
        <p:nvSpPr>
          <p:cNvPr id="25" name="矩形 24"/>
          <p:cNvSpPr/>
          <p:nvPr/>
        </p:nvSpPr>
        <p:spPr>
          <a:xfrm>
            <a:off x="6068271" y="4038367"/>
            <a:ext cx="1472950" cy="20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rgbClr val="FFFF00"/>
                </a:solidFill>
              </a:rPr>
              <a:t>只</a:t>
            </a:r>
            <a:r>
              <a:rPr lang="zh-CN" altLang="en-US" sz="1350" dirty="0"/>
              <a:t>在</a:t>
            </a:r>
            <a:r>
              <a:rPr lang="zh-CN" altLang="en-US" sz="1350" dirty="0">
                <a:solidFill>
                  <a:srgbClr val="FFFF00"/>
                </a:solidFill>
              </a:rPr>
              <a:t>此</a:t>
            </a:r>
            <a:r>
              <a:rPr lang="zh-CN" altLang="en-US" sz="1350" dirty="0"/>
              <a:t>山中</a:t>
            </a:r>
            <a:endParaRPr lang="zh-CN" altLang="en-US" sz="1350" dirty="0"/>
          </a:p>
        </p:txBody>
      </p:sp>
      <p:sp>
        <p:nvSpPr>
          <p:cNvPr id="26" name="矩形 25"/>
          <p:cNvSpPr/>
          <p:nvPr/>
        </p:nvSpPr>
        <p:spPr>
          <a:xfrm>
            <a:off x="7513150" y="4808612"/>
            <a:ext cx="1472950" cy="20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rgbClr val="FFFF00"/>
                </a:solidFill>
              </a:rPr>
              <a:t>驱车登古原</a:t>
            </a:r>
          </a:p>
        </p:txBody>
      </p:sp>
      <p:sp>
        <p:nvSpPr>
          <p:cNvPr id="27" name="矩形 26"/>
          <p:cNvSpPr/>
          <p:nvPr/>
        </p:nvSpPr>
        <p:spPr>
          <a:xfrm>
            <a:off x="7513150" y="5191121"/>
            <a:ext cx="1472950" cy="20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rgbClr val="FFFF00"/>
                </a:solidFill>
              </a:rPr>
              <a:t>豆在釜中</a:t>
            </a:r>
            <a:r>
              <a:rPr lang="zh-CN" altLang="en-US" sz="1350" dirty="0"/>
              <a:t>泣</a:t>
            </a:r>
            <a:endParaRPr lang="zh-CN" altLang="en-US" sz="1350" dirty="0"/>
          </a:p>
        </p:txBody>
      </p:sp>
    </p:spTree>
    <p:extLst>
      <p:ext uri="{BB962C8B-B14F-4D97-AF65-F5344CB8AC3E}">
        <p14:creationId xmlns:p14="http://schemas.microsoft.com/office/powerpoint/2010/main" val="184321401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arn(inVertical)">
                                      <p:cBhvr>
                                        <p:cTn id="49" dur="500"/>
                                        <p:tgtEl>
                                          <p:spTgt spid="25"/>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arn(inVertical)">
                                      <p:cBhvr>
                                        <p:cTn id="52" dur="500"/>
                                        <p:tgtEl>
                                          <p:spTgt spid="21"/>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1000"/>
                                        <p:tgtEl>
                                          <p:spTgt spid="19"/>
                                        </p:tgtEl>
                                      </p:cBhvr>
                                    </p:animEffect>
                                    <p:anim calcmode="lin" valueType="num">
                                      <p:cBhvr>
                                        <p:cTn id="61" dur="1000" fill="hold"/>
                                        <p:tgtEl>
                                          <p:spTgt spid="19"/>
                                        </p:tgtEl>
                                        <p:attrNameLst>
                                          <p:attrName>ppt_x</p:attrName>
                                        </p:attrNameLst>
                                      </p:cBhvr>
                                      <p:tavLst>
                                        <p:tav tm="0">
                                          <p:val>
                                            <p:strVal val="#ppt_x"/>
                                          </p:val>
                                        </p:tav>
                                        <p:tav tm="100000">
                                          <p:val>
                                            <p:strVal val="#ppt_x"/>
                                          </p:val>
                                        </p:tav>
                                      </p:tavLst>
                                    </p:anim>
                                    <p:anim calcmode="lin" valueType="num">
                                      <p:cBhvr>
                                        <p:cTn id="6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barn(inVertical)">
                                      <p:cBhvr>
                                        <p:cTn id="74" dur="500"/>
                                        <p:tgtEl>
                                          <p:spTgt spid="26"/>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barn(inVertical)">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8" grpId="0" animBg="1"/>
      <p:bldP spid="15" grpId="0" animBg="1"/>
      <p:bldP spid="16" grpId="0" animBg="1"/>
      <p:bldP spid="18" grpId="0" animBg="1"/>
      <p:bldP spid="20" grpId="0" animBg="1"/>
      <p:bldP spid="21" grpId="0" animBg="1"/>
      <p:bldP spid="25" grpId="0" animBg="1"/>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63" y="2425305"/>
            <a:ext cx="9053764" cy="4292602"/>
          </a:xfrm>
          <a:prstGeom prst="rect">
            <a:avLst/>
          </a:prstGeom>
        </p:spPr>
      </p:pic>
      <p:grpSp>
        <p:nvGrpSpPr>
          <p:cNvPr id="2" name="组 1"/>
          <p:cNvGrpSpPr/>
          <p:nvPr/>
        </p:nvGrpSpPr>
        <p:grpSpPr>
          <a:xfrm>
            <a:off x="365296" y="1235748"/>
            <a:ext cx="1018338" cy="957008"/>
            <a:chOff x="2171480" y="1611569"/>
            <a:chExt cx="1357784" cy="127601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4" name="文本框 3"/>
            <p:cNvSpPr txBox="1"/>
            <p:nvPr/>
          </p:nvSpPr>
          <p:spPr>
            <a:xfrm>
              <a:off x="2171480" y="1826988"/>
              <a:ext cx="1169551"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叁</a:t>
              </a:r>
            </a:p>
            <a:p>
              <a:pPr algn="dist"/>
              <a:endPar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endParaRPr>
            </a:p>
          </p:txBody>
        </p:sp>
      </p:grpSp>
      <p:sp>
        <p:nvSpPr>
          <p:cNvPr id="5" name="文本框 4"/>
          <p:cNvSpPr txBox="1"/>
          <p:nvPr/>
        </p:nvSpPr>
        <p:spPr>
          <a:xfrm>
            <a:off x="653835" y="2192756"/>
            <a:ext cx="588623" cy="1992145"/>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创意和理念</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7" name="文本框 6"/>
          <p:cNvSpPr txBox="1"/>
          <p:nvPr/>
        </p:nvSpPr>
        <p:spPr>
          <a:xfrm>
            <a:off x="8203459" y="480348"/>
            <a:ext cx="1292662" cy="4353339"/>
          </a:xfrm>
          <a:prstGeom prst="rect">
            <a:avLst/>
          </a:prstGeom>
          <a:noFill/>
        </p:spPr>
        <p:txBody>
          <a:bodyPr vert="eaVert" wrap="square" rtlCol="0">
            <a:spAutoFit/>
          </a:bodyPr>
          <a:lstStyle/>
          <a:p>
            <a:pPr algn="dist"/>
            <a:endParaRPr kumimoji="1" lang="zh-CN" altLang="en-US" sz="7200" dirty="0">
              <a:solidFill>
                <a:schemeClr val="bg1">
                  <a:lumMod val="8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17" name="文本框 16"/>
          <p:cNvSpPr txBox="1"/>
          <p:nvPr/>
        </p:nvSpPr>
        <p:spPr>
          <a:xfrm>
            <a:off x="1550320" y="592729"/>
            <a:ext cx="7270658" cy="784830"/>
          </a:xfrm>
          <a:prstGeom prst="rect">
            <a:avLst/>
          </a:prstGeom>
          <a:noFill/>
        </p:spPr>
        <p:txBody>
          <a:bodyPr wrap="square" rtlCol="0">
            <a:spAutoFit/>
          </a:bodyPr>
          <a:lstStyle/>
          <a:p>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	丰富</a:t>
            </a:r>
            <a:r>
              <a:rPr lang="zh-CN" altLang="en-US" sz="2400" dirty="0">
                <a:latin typeface="楷体" panose="02010609060101010101" pitchFamily="49" charset="-122"/>
                <a:ea typeface="楷体" panose="02010609060101010101" pitchFamily="49" charset="-122"/>
              </a:rPr>
              <a:t>有趣的关卡模式，难度梯度干扰项</a:t>
            </a:r>
            <a:r>
              <a:rPr lang="zh-CN" altLang="en-US" sz="2400" dirty="0">
                <a:latin typeface="楷体" panose="02010609060101010101" pitchFamily="49" charset="-122"/>
                <a:ea typeface="楷体" panose="02010609060101010101" pitchFamily="49" charset="-122"/>
              </a:rPr>
              <a:t>设置</a:t>
            </a:r>
            <a:endParaRPr lang="en-US" altLang="zh-CN" sz="2400" dirty="0">
              <a:latin typeface="楷体" panose="02010609060101010101" pitchFamily="49" charset="-122"/>
              <a:ea typeface="楷体" panose="02010609060101010101" pitchFamily="49" charset="-122"/>
            </a:endParaRPr>
          </a:p>
          <a:p>
            <a:r>
              <a:rPr lang="en-US" altLang="zh-CN" sz="2100" dirty="0">
                <a:latin typeface="楷体" panose="02010609060101010101" pitchFamily="49" charset="-122"/>
                <a:ea typeface="楷体" panose="02010609060101010101" pitchFamily="49" charset="-122"/>
              </a:rPr>
              <a:t>	- </a:t>
            </a:r>
            <a:r>
              <a:rPr lang="zh-CN" altLang="en-US" sz="2100" dirty="0">
                <a:latin typeface="楷体" panose="02010609060101010101" pitchFamily="49" charset="-122"/>
                <a:ea typeface="楷体" panose="02010609060101010101" pitchFamily="49" charset="-122"/>
              </a:rPr>
              <a:t>结合两者分为了</a:t>
            </a:r>
            <a:r>
              <a:rPr lang="en-US" altLang="zh-CN" sz="2100" dirty="0">
                <a:latin typeface="楷体" panose="02010609060101010101" pitchFamily="49" charset="-122"/>
                <a:ea typeface="楷体" panose="02010609060101010101" pitchFamily="49" charset="-122"/>
              </a:rPr>
              <a:t>6</a:t>
            </a:r>
            <a:r>
              <a:rPr lang="zh-CN" altLang="en-US" sz="2100" dirty="0">
                <a:latin typeface="楷体" panose="02010609060101010101" pitchFamily="49" charset="-122"/>
                <a:ea typeface="楷体" panose="02010609060101010101" pitchFamily="49" charset="-122"/>
              </a:rPr>
              <a:t>个等级</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5157" y="2588509"/>
            <a:ext cx="910356" cy="954804"/>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5188" y="3231988"/>
            <a:ext cx="944271" cy="945903"/>
          </a:xfrm>
          <a:prstGeom prst="rect">
            <a:avLst/>
          </a:prstGeom>
        </p:spPr>
      </p:pic>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09135" y="3767323"/>
            <a:ext cx="954470" cy="94301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9881" y="3768868"/>
            <a:ext cx="943094" cy="941465"/>
          </a:xfrm>
          <a:prstGeom prst="rect">
            <a:avLst/>
          </a:prstGeom>
        </p:spPr>
      </p:pic>
      <p:pic>
        <p:nvPicPr>
          <p:cNvPr id="9" name="图片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93351" y="3232162"/>
            <a:ext cx="944101" cy="945729"/>
          </a:xfrm>
          <a:prstGeom prst="rect">
            <a:avLst/>
          </a:prstGeom>
        </p:spPr>
      </p:pic>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00825" y="2588509"/>
            <a:ext cx="945078" cy="954804"/>
          </a:xfrm>
          <a:prstGeom prst="rect">
            <a:avLst/>
          </a:prstGeom>
        </p:spPr>
      </p:pic>
      <p:sp>
        <p:nvSpPr>
          <p:cNvPr id="13" name="进程 12"/>
          <p:cNvSpPr/>
          <p:nvPr/>
        </p:nvSpPr>
        <p:spPr>
          <a:xfrm>
            <a:off x="1899725" y="3577064"/>
            <a:ext cx="735915" cy="12372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rgbClr val="9E211B"/>
                </a:solidFill>
                <a:latin typeface="宋体" panose="02010600030101010101" pitchFamily="2" charset="-122"/>
                <a:ea typeface="宋体" panose="02010600030101010101" pitchFamily="2" charset="-122"/>
              </a:rPr>
              <a:t>难度一</a:t>
            </a:r>
            <a:endParaRPr kumimoji="1" lang="zh-CN" altLang="en-US" sz="1050" dirty="0">
              <a:solidFill>
                <a:srgbClr val="9E211B"/>
              </a:solidFill>
              <a:latin typeface="宋体" panose="02010600030101010101" pitchFamily="2" charset="-122"/>
              <a:ea typeface="宋体" panose="02010600030101010101" pitchFamily="2" charset="-122"/>
            </a:endParaRPr>
          </a:p>
        </p:txBody>
      </p:sp>
      <p:sp>
        <p:nvSpPr>
          <p:cNvPr id="15" name="进程 12"/>
          <p:cNvSpPr/>
          <p:nvPr/>
        </p:nvSpPr>
        <p:spPr>
          <a:xfrm>
            <a:off x="2909366" y="4238828"/>
            <a:ext cx="735915" cy="12372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rgbClr val="9E211B"/>
                </a:solidFill>
                <a:latin typeface="宋体" panose="02010600030101010101" pitchFamily="2" charset="-122"/>
                <a:ea typeface="宋体" panose="02010600030101010101" pitchFamily="2" charset="-122"/>
              </a:rPr>
              <a:t>难度二</a:t>
            </a:r>
            <a:endParaRPr kumimoji="1" lang="zh-CN" altLang="en-US" sz="1050" dirty="0">
              <a:solidFill>
                <a:srgbClr val="9E211B"/>
              </a:solidFill>
              <a:latin typeface="宋体" panose="02010600030101010101" pitchFamily="2" charset="-122"/>
              <a:ea typeface="宋体" panose="02010600030101010101" pitchFamily="2" charset="-122"/>
            </a:endParaRPr>
          </a:p>
        </p:txBody>
      </p:sp>
      <p:sp>
        <p:nvSpPr>
          <p:cNvPr id="16" name="进程 12"/>
          <p:cNvSpPr/>
          <p:nvPr/>
        </p:nvSpPr>
        <p:spPr>
          <a:xfrm>
            <a:off x="3918412" y="4799833"/>
            <a:ext cx="735915" cy="12372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rgbClr val="9E211B"/>
                </a:solidFill>
                <a:latin typeface="宋体" panose="02010600030101010101" pitchFamily="2" charset="-122"/>
                <a:ea typeface="宋体" panose="02010600030101010101" pitchFamily="2" charset="-122"/>
              </a:rPr>
              <a:t>难度三</a:t>
            </a:r>
            <a:endParaRPr kumimoji="1" lang="zh-CN" altLang="en-US" sz="1050" dirty="0">
              <a:solidFill>
                <a:srgbClr val="9E211B"/>
              </a:solidFill>
              <a:latin typeface="宋体" panose="02010600030101010101" pitchFamily="2" charset="-122"/>
              <a:ea typeface="宋体" panose="02010600030101010101" pitchFamily="2" charset="-122"/>
            </a:endParaRPr>
          </a:p>
        </p:txBody>
      </p:sp>
      <p:sp>
        <p:nvSpPr>
          <p:cNvPr id="18" name="进程 12"/>
          <p:cNvSpPr/>
          <p:nvPr/>
        </p:nvSpPr>
        <p:spPr>
          <a:xfrm>
            <a:off x="4963469" y="4799833"/>
            <a:ext cx="735915" cy="12372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rgbClr val="9E211B"/>
                </a:solidFill>
                <a:latin typeface="宋体" panose="02010600030101010101" pitchFamily="2" charset="-122"/>
                <a:ea typeface="宋体" panose="02010600030101010101" pitchFamily="2" charset="-122"/>
              </a:rPr>
              <a:t>难度四</a:t>
            </a:r>
            <a:endParaRPr kumimoji="1" lang="zh-CN" altLang="en-US" sz="1050" dirty="0">
              <a:solidFill>
                <a:srgbClr val="9E211B"/>
              </a:solidFill>
              <a:latin typeface="宋体" panose="02010600030101010101" pitchFamily="2" charset="-122"/>
              <a:ea typeface="宋体" panose="02010600030101010101" pitchFamily="2" charset="-122"/>
            </a:endParaRPr>
          </a:p>
        </p:txBody>
      </p:sp>
      <p:sp>
        <p:nvSpPr>
          <p:cNvPr id="20" name="进程 12"/>
          <p:cNvSpPr/>
          <p:nvPr/>
        </p:nvSpPr>
        <p:spPr>
          <a:xfrm>
            <a:off x="6055421" y="4235516"/>
            <a:ext cx="735915" cy="12372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rgbClr val="9E211B"/>
                </a:solidFill>
                <a:latin typeface="宋体" panose="02010600030101010101" pitchFamily="2" charset="-122"/>
                <a:ea typeface="宋体" panose="02010600030101010101" pitchFamily="2" charset="-122"/>
              </a:rPr>
              <a:t>难度五</a:t>
            </a:r>
            <a:endParaRPr kumimoji="1" lang="zh-CN" altLang="en-US" sz="1050" dirty="0">
              <a:solidFill>
                <a:srgbClr val="9E211B"/>
              </a:solidFill>
              <a:latin typeface="宋体" panose="02010600030101010101" pitchFamily="2" charset="-122"/>
              <a:ea typeface="宋体" panose="02010600030101010101" pitchFamily="2" charset="-122"/>
            </a:endParaRPr>
          </a:p>
        </p:txBody>
      </p:sp>
      <p:sp>
        <p:nvSpPr>
          <p:cNvPr id="21" name="进程 12"/>
          <p:cNvSpPr/>
          <p:nvPr/>
        </p:nvSpPr>
        <p:spPr>
          <a:xfrm>
            <a:off x="7028600" y="3543313"/>
            <a:ext cx="689529" cy="185040"/>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rgbClr val="9E211B"/>
                </a:solidFill>
                <a:latin typeface="宋体" panose="02010600030101010101" pitchFamily="2" charset="-122"/>
                <a:ea typeface="宋体" panose="02010600030101010101" pitchFamily="2" charset="-122"/>
              </a:rPr>
              <a:t>难度六</a:t>
            </a:r>
            <a:endParaRPr kumimoji="1" lang="zh-CN" altLang="en-US" sz="1050" dirty="0">
              <a:solidFill>
                <a:srgbClr val="9E211B"/>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615034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20631"/>
            <a:ext cx="9086071" cy="4307920"/>
          </a:xfrm>
          <a:prstGeom prst="rect">
            <a:avLst/>
          </a:prstGeom>
        </p:spPr>
      </p:pic>
      <p:grpSp>
        <p:nvGrpSpPr>
          <p:cNvPr id="2" name="组 1"/>
          <p:cNvGrpSpPr/>
          <p:nvPr/>
        </p:nvGrpSpPr>
        <p:grpSpPr>
          <a:xfrm>
            <a:off x="365296" y="1235748"/>
            <a:ext cx="1018338" cy="957008"/>
            <a:chOff x="2171480" y="1611569"/>
            <a:chExt cx="1357784" cy="127601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4" name="文本框 3"/>
            <p:cNvSpPr txBox="1"/>
            <p:nvPr/>
          </p:nvSpPr>
          <p:spPr>
            <a:xfrm>
              <a:off x="2171480" y="1826988"/>
              <a:ext cx="1169551"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叁</a:t>
              </a:r>
            </a:p>
            <a:p>
              <a:pPr algn="dist"/>
              <a:endPar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endParaRPr>
            </a:p>
          </p:txBody>
        </p:sp>
      </p:grpSp>
      <p:sp>
        <p:nvSpPr>
          <p:cNvPr id="5" name="文本框 4"/>
          <p:cNvSpPr txBox="1"/>
          <p:nvPr/>
        </p:nvSpPr>
        <p:spPr>
          <a:xfrm>
            <a:off x="653835" y="2192756"/>
            <a:ext cx="588623" cy="1911065"/>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创意和理念</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17" name="文本框 16"/>
          <p:cNvSpPr txBox="1"/>
          <p:nvPr/>
        </p:nvSpPr>
        <p:spPr>
          <a:xfrm>
            <a:off x="1554242" y="568542"/>
            <a:ext cx="6821318" cy="461665"/>
          </a:xfrm>
          <a:prstGeom prst="rect">
            <a:avLst/>
          </a:prstGeom>
          <a:noFill/>
        </p:spPr>
        <p:txBody>
          <a:bodyPr wrap="square" rtlCol="0">
            <a:spAutoFit/>
          </a:bodyPr>
          <a:lstStyle/>
          <a:p>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寓教于乐</a:t>
            </a: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509" y="2756502"/>
            <a:ext cx="914400" cy="914400"/>
          </a:xfrm>
          <a:prstGeom prst="rect">
            <a:avLst/>
          </a:prstGeom>
        </p:spPr>
      </p:pic>
      <p:cxnSp>
        <p:nvCxnSpPr>
          <p:cNvPr id="14" name="直接箭头连接符 13"/>
          <p:cNvCxnSpPr/>
          <p:nvPr/>
        </p:nvCxnSpPr>
        <p:spPr>
          <a:xfrm flipH="1">
            <a:off x="6002909" y="2640212"/>
            <a:ext cx="761087" cy="58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椭圆形标注 14"/>
          <p:cNvSpPr/>
          <p:nvPr/>
        </p:nvSpPr>
        <p:spPr>
          <a:xfrm>
            <a:off x="5796132" y="3876110"/>
            <a:ext cx="2673691" cy="1016437"/>
          </a:xfrm>
          <a:prstGeom prst="wedgeEllipseCallout">
            <a:avLst>
              <a:gd name="adj1" fmla="val -54754"/>
              <a:gd name="adj2" fmla="val -76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dirty="0">
                <a:solidFill>
                  <a:prstClr val="white"/>
                </a:solidFill>
                <a:latin typeface="楷体" panose="02010609060101010101" pitchFamily="49" charset="-122"/>
                <a:ea typeface="楷体" panose="02010609060101010101" pitchFamily="49" charset="-122"/>
              </a:rPr>
              <a:t>这个诗句是</a:t>
            </a:r>
            <a:endParaRPr lang="en-US" altLang="zh-CN" dirty="0">
              <a:solidFill>
                <a:prstClr val="white"/>
              </a:solidFill>
              <a:latin typeface="楷体" panose="02010609060101010101" pitchFamily="49" charset="-122"/>
              <a:ea typeface="楷体" panose="02010609060101010101" pitchFamily="49" charset="-122"/>
            </a:endParaRPr>
          </a:p>
          <a:p>
            <a:pPr lvl="0" algn="ctr"/>
            <a:r>
              <a:rPr lang="zh-CN" altLang="en-US" dirty="0">
                <a:solidFill>
                  <a:prstClr val="white"/>
                </a:solidFill>
                <a:latin typeface="楷体" panose="02010609060101010101" pitchFamily="49" charset="-122"/>
                <a:ea typeface="楷体" panose="02010609060101010101" pitchFamily="49" charset="-122"/>
              </a:rPr>
              <a:t>    </a:t>
            </a:r>
            <a:r>
              <a:rPr lang="zh-CN" altLang="en-US" dirty="0">
                <a:solidFill>
                  <a:srgbClr val="FFFF00"/>
                </a:solidFill>
                <a:latin typeface="楷体" panose="02010609060101010101" pitchFamily="49" charset="-122"/>
                <a:ea typeface="楷体" panose="02010609060101010101" pitchFamily="49" charset="-122"/>
              </a:rPr>
              <a:t>云深结海楼</a:t>
            </a:r>
          </a:p>
        </p:txBody>
      </p:sp>
      <p:pic>
        <p:nvPicPr>
          <p:cNvPr id="18" name="图片 17"/>
          <p:cNvPicPr>
            <a:picLocks noChangeAspect="1"/>
          </p:cNvPicPr>
          <p:nvPr/>
        </p:nvPicPr>
        <p:blipFill>
          <a:blip r:embed="rId6"/>
          <a:stretch>
            <a:fillRect/>
          </a:stretch>
        </p:blipFill>
        <p:spPr>
          <a:xfrm>
            <a:off x="6812109" y="1891983"/>
            <a:ext cx="1216797" cy="1184492"/>
          </a:xfrm>
          <a:prstGeom prst="rect">
            <a:avLst/>
          </a:prstGeom>
        </p:spPr>
      </p:pic>
      <p:pic>
        <p:nvPicPr>
          <p:cNvPr id="19" name="图片 18"/>
          <p:cNvPicPr>
            <a:picLocks noChangeAspect="1"/>
          </p:cNvPicPr>
          <p:nvPr/>
        </p:nvPicPr>
        <p:blipFill>
          <a:blip r:embed="rId7"/>
          <a:stretch>
            <a:fillRect/>
          </a:stretch>
        </p:blipFill>
        <p:spPr>
          <a:xfrm>
            <a:off x="1717399" y="2439357"/>
            <a:ext cx="2291451" cy="1265956"/>
          </a:xfrm>
          <a:prstGeom prst="rect">
            <a:avLst/>
          </a:prstGeom>
        </p:spPr>
      </p:pic>
      <p:sp>
        <p:nvSpPr>
          <p:cNvPr id="20" name="右箭头 19"/>
          <p:cNvSpPr/>
          <p:nvPr/>
        </p:nvSpPr>
        <p:spPr>
          <a:xfrm>
            <a:off x="4084058" y="2901528"/>
            <a:ext cx="932418" cy="341615"/>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7289259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17741"/>
            <a:ext cx="9023000" cy="4278017"/>
          </a:xfrm>
          <a:prstGeom prst="rect">
            <a:avLst/>
          </a:prstGeom>
        </p:spPr>
      </p:pic>
      <p:grpSp>
        <p:nvGrpSpPr>
          <p:cNvPr id="2" name="组 1"/>
          <p:cNvGrpSpPr/>
          <p:nvPr/>
        </p:nvGrpSpPr>
        <p:grpSpPr>
          <a:xfrm>
            <a:off x="365296" y="1235748"/>
            <a:ext cx="1018338" cy="957008"/>
            <a:chOff x="2171480" y="1611569"/>
            <a:chExt cx="1357784" cy="127601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4" name="文本框 3"/>
            <p:cNvSpPr txBox="1"/>
            <p:nvPr/>
          </p:nvSpPr>
          <p:spPr>
            <a:xfrm>
              <a:off x="2171480" y="1826988"/>
              <a:ext cx="1169551"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叁</a:t>
              </a:r>
            </a:p>
            <a:p>
              <a:pPr algn="dist"/>
              <a:endPar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endParaRPr>
            </a:p>
          </p:txBody>
        </p:sp>
      </p:grpSp>
      <p:sp>
        <p:nvSpPr>
          <p:cNvPr id="5" name="文本框 4"/>
          <p:cNvSpPr txBox="1"/>
          <p:nvPr/>
        </p:nvSpPr>
        <p:spPr>
          <a:xfrm>
            <a:off x="653835" y="2192756"/>
            <a:ext cx="588623" cy="1890795"/>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创意和理念</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17" name="文本框 16"/>
          <p:cNvSpPr txBox="1"/>
          <p:nvPr/>
        </p:nvSpPr>
        <p:spPr>
          <a:xfrm>
            <a:off x="1613877" y="810418"/>
            <a:ext cx="6112401" cy="784830"/>
          </a:xfrm>
          <a:prstGeom prst="rect">
            <a:avLst/>
          </a:prstGeom>
          <a:noFill/>
        </p:spPr>
        <p:txBody>
          <a:bodyPr wrap="square" rtlCol="0">
            <a:spAutoFit/>
          </a:bodyPr>
          <a:lstStyle/>
          <a:p>
            <a:r>
              <a:rPr lang="en-US" altLang="zh-CN" sz="2400" dirty="0">
                <a:latin typeface="楷体" panose="02010609060101010101" pitchFamily="49" charset="-122"/>
                <a:ea typeface="楷体" panose="02010609060101010101" pitchFamily="49" charset="-122"/>
              </a:rPr>
              <a:t>4.</a:t>
            </a:r>
            <a:r>
              <a:rPr lang="zh-CN" altLang="en-US" sz="2400" dirty="0">
                <a:latin typeface="楷体" panose="02010609060101010101" pitchFamily="49" charset="-122"/>
                <a:ea typeface="楷体" panose="02010609060101010101" pitchFamily="49" charset="-122"/>
              </a:rPr>
              <a:t>借助</a:t>
            </a:r>
            <a:r>
              <a:rPr lang="zh-CN" altLang="en-US" sz="2400" dirty="0">
                <a:latin typeface="楷体" panose="02010609060101010101" pitchFamily="49" charset="-122"/>
                <a:ea typeface="楷体" panose="02010609060101010101" pitchFamily="49" charset="-122"/>
              </a:rPr>
              <a:t>人工智能，传播中华古诗词经典</a:t>
            </a:r>
            <a:r>
              <a:rPr lang="zh-CN" altLang="en-US" sz="2400" dirty="0">
                <a:latin typeface="楷体" panose="02010609060101010101" pitchFamily="49" charset="-122"/>
                <a:ea typeface="楷体" panose="02010609060101010101" pitchFamily="49" charset="-122"/>
              </a:rPr>
              <a:t>文化</a:t>
            </a:r>
            <a:endParaRPr lang="en-US" altLang="zh-CN" sz="2400" dirty="0">
              <a:latin typeface="楷体" panose="02010609060101010101" pitchFamily="49" charset="-122"/>
              <a:ea typeface="楷体" panose="02010609060101010101" pitchFamily="49" charset="-122"/>
            </a:endParaRPr>
          </a:p>
          <a:p>
            <a:pPr marL="685800" lvl="1" indent="-342900">
              <a:buFontTx/>
              <a:buChar char="-"/>
            </a:pPr>
            <a:r>
              <a:rPr kumimoji="1" lang="zh-CN" altLang="en-US" sz="2100" dirty="0">
                <a:latin typeface="楷体" panose="02010609060101010101" pitchFamily="49" charset="-122"/>
                <a:ea typeface="楷体" panose="02010609060101010101" pitchFamily="49" charset="-122"/>
                <a:cs typeface="WenYue GuDianMingChaoTi (Non-Commercial Use) W5" charset="-122"/>
              </a:rPr>
              <a:t>参加</a:t>
            </a:r>
            <a:r>
              <a:rPr kumimoji="1" lang="zh-CN" altLang="en-US" sz="2100" dirty="0">
                <a:latin typeface="楷体" panose="02010609060101010101" pitchFamily="49" charset="-122"/>
                <a:ea typeface="楷体" panose="02010609060101010101" pitchFamily="49" charset="-122"/>
                <a:cs typeface="WenYue GuDianMingChaoTi (Non-Commercial Use) W5" charset="-122"/>
              </a:rPr>
              <a:t>诗词大会</a:t>
            </a:r>
            <a:r>
              <a:rPr kumimoji="1" lang="zh-CN" altLang="en-US" sz="2100" dirty="0">
                <a:latin typeface="楷体" panose="02010609060101010101" pitchFamily="49" charset="-122"/>
                <a:ea typeface="楷体" panose="02010609060101010101" pitchFamily="49" charset="-122"/>
                <a:cs typeface="WenYue GuDianMingChaoTi (Non-Commercial Use) W5" charset="-122"/>
              </a:rPr>
              <a:t>比赛</a:t>
            </a:r>
            <a:r>
              <a:rPr kumimoji="1" lang="zh-CN" altLang="en-US" sz="2100" dirty="0">
                <a:latin typeface="楷体" panose="02010609060101010101" pitchFamily="49" charset="-122"/>
                <a:ea typeface="楷体" panose="02010609060101010101" pitchFamily="49" charset="-122"/>
                <a:cs typeface="WenYue GuDianMingChaoTi (Non-Commercial Use) W5" charset="-122"/>
              </a:rPr>
              <a:t>，</a:t>
            </a:r>
            <a:r>
              <a:rPr kumimoji="1" lang="zh-CN" altLang="en-US" sz="2100" dirty="0">
                <a:latin typeface="楷体" panose="02010609060101010101" pitchFamily="49" charset="-122"/>
                <a:ea typeface="楷体" panose="02010609060101010101" pitchFamily="49" charset="-122"/>
                <a:cs typeface="WenYue GuDianMingChaoTi (Non-Commercial Use) W5" charset="-122"/>
              </a:rPr>
              <a:t>与人类进行</a:t>
            </a:r>
            <a:r>
              <a:rPr kumimoji="1" lang="en-US" altLang="zh-CN" sz="2100" dirty="0">
                <a:latin typeface="楷体" panose="02010609060101010101" pitchFamily="49" charset="-122"/>
                <a:ea typeface="楷体" panose="02010609060101010101" pitchFamily="49" charset="-122"/>
                <a:cs typeface="WenYue GuDianMingChaoTi (Non-Commercial Use) W5" charset="-122"/>
              </a:rPr>
              <a:t>PK</a:t>
            </a:r>
            <a:endParaRPr kumimoji="1" lang="zh-CN" altLang="en-US" sz="2100" dirty="0">
              <a:latin typeface="楷体" panose="02010609060101010101" pitchFamily="49" charset="-122"/>
              <a:ea typeface="楷体" panose="02010609060101010101" pitchFamily="49" charset="-122"/>
              <a:cs typeface="WenYue GuDianMingChaoTi (Non-Commercial Use) W5" charset="-122"/>
            </a:endParaRPr>
          </a:p>
        </p:txBody>
      </p:sp>
      <p:sp>
        <p:nvSpPr>
          <p:cNvPr id="8" name="云形标注 7"/>
          <p:cNvSpPr/>
          <p:nvPr/>
        </p:nvSpPr>
        <p:spPr>
          <a:xfrm>
            <a:off x="1564181" y="2368045"/>
            <a:ext cx="2120571" cy="1075645"/>
          </a:xfrm>
          <a:prstGeom prst="cloudCallout">
            <a:avLst>
              <a:gd name="adj1" fmla="val 78615"/>
              <a:gd name="adj2" fmla="val 5780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latin typeface="楷体" panose="02010609060101010101" pitchFamily="49" charset="-122"/>
                <a:ea typeface="楷体" panose="02010609060101010101" pitchFamily="49" charset="-122"/>
              </a:rPr>
              <a:t>我想去参加“</a:t>
            </a:r>
            <a:r>
              <a:rPr lang="zh-CN" altLang="en-US" sz="1500" i="1" dirty="0">
                <a:solidFill>
                  <a:srgbClr val="002060"/>
                </a:solidFill>
                <a:latin typeface="楷体" panose="02010609060101010101" pitchFamily="49" charset="-122"/>
                <a:ea typeface="楷体" panose="02010609060101010101" pitchFamily="49" charset="-122"/>
              </a:rPr>
              <a:t>中国诗词大会比赛</a:t>
            </a:r>
            <a:r>
              <a:rPr lang="zh-CN" altLang="en-US" sz="1500" dirty="0">
                <a:solidFill>
                  <a:schemeClr val="tx1"/>
                </a:solidFill>
                <a:latin typeface="楷体" panose="02010609060101010101" pitchFamily="49" charset="-122"/>
                <a:ea typeface="楷体" panose="02010609060101010101" pitchFamily="49" charset="-122"/>
              </a:rPr>
              <a:t>”了</a:t>
            </a:r>
            <a:endParaRPr lang="zh-CN" altLang="en-US" sz="1500" dirty="0">
              <a:solidFill>
                <a:schemeClr val="tx1"/>
              </a:solidFill>
              <a:latin typeface="楷体" panose="02010609060101010101" pitchFamily="49" charset="-122"/>
              <a:ea typeface="楷体" panose="02010609060101010101" pitchFamily="49" charset="-122"/>
            </a:endParaRP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9283" y="3297461"/>
            <a:ext cx="1031316" cy="1031316"/>
          </a:xfrm>
          <a:prstGeom prst="rect">
            <a:avLst/>
          </a:prstGeom>
        </p:spPr>
      </p:pic>
      <p:pic>
        <p:nvPicPr>
          <p:cNvPr id="22" name="图片 21"/>
          <p:cNvPicPr>
            <a:picLocks noChangeAspect="1"/>
          </p:cNvPicPr>
          <p:nvPr/>
        </p:nvPicPr>
        <p:blipFill>
          <a:blip r:embed="rId6"/>
          <a:stretch>
            <a:fillRect/>
          </a:stretch>
        </p:blipFill>
        <p:spPr>
          <a:xfrm>
            <a:off x="6221947" y="2597850"/>
            <a:ext cx="1170182" cy="1139115"/>
          </a:xfrm>
          <a:prstGeom prst="rect">
            <a:avLst/>
          </a:prstGeom>
        </p:spPr>
      </p:pic>
      <p:cxnSp>
        <p:nvCxnSpPr>
          <p:cNvPr id="23" name="直接箭头连接符 22"/>
          <p:cNvCxnSpPr/>
          <p:nvPr/>
        </p:nvCxnSpPr>
        <p:spPr>
          <a:xfrm flipH="1">
            <a:off x="5272709" y="3223237"/>
            <a:ext cx="878779" cy="646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椭圆形标注 23"/>
          <p:cNvSpPr/>
          <p:nvPr/>
        </p:nvSpPr>
        <p:spPr>
          <a:xfrm>
            <a:off x="5151685" y="4355991"/>
            <a:ext cx="2933797" cy="815256"/>
          </a:xfrm>
          <a:prstGeom prst="wedgeEllipseCallout">
            <a:avLst>
              <a:gd name="adj1" fmla="val -54754"/>
              <a:gd name="adj2" fmla="val -76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楷体" panose="02010609060101010101" pitchFamily="49" charset="-122"/>
                <a:ea typeface="楷体" panose="02010609060101010101" pitchFamily="49" charset="-122"/>
              </a:rPr>
              <a:t>这个诗句是</a:t>
            </a:r>
            <a:endParaRPr lang="en-US" altLang="zh-CN" dirty="0">
              <a:latin typeface="楷体" panose="02010609060101010101" pitchFamily="49" charset="-122"/>
              <a:ea typeface="楷体" panose="02010609060101010101" pitchFamily="49" charset="-122"/>
            </a:endParaRPr>
          </a:p>
          <a:p>
            <a:pPr algn="ctr"/>
            <a:r>
              <a:rPr lang="zh-CN" altLang="en-US" dirty="0">
                <a:latin typeface="楷体" panose="02010609060101010101" pitchFamily="49" charset="-122"/>
                <a:ea typeface="楷体" panose="02010609060101010101" pitchFamily="49" charset="-122"/>
              </a:rPr>
              <a:t>    </a:t>
            </a:r>
            <a:r>
              <a:rPr lang="zh-CN" altLang="en-US" dirty="0">
                <a:solidFill>
                  <a:srgbClr val="FFFF00"/>
                </a:solidFill>
                <a:latin typeface="楷体" panose="02010609060101010101" pitchFamily="49" charset="-122"/>
                <a:ea typeface="楷体" panose="02010609060101010101" pitchFamily="49" charset="-122"/>
              </a:rPr>
              <a:t>云深结海楼</a:t>
            </a:r>
            <a:endParaRPr lang="zh-CN" altLang="en-US" dirty="0">
              <a:solidFill>
                <a:srgbClr val="FFFF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098017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60" y="2605438"/>
            <a:ext cx="9078837" cy="4252562"/>
          </a:xfrm>
          <a:prstGeom prst="rect">
            <a:avLst/>
          </a:prstGeom>
        </p:spPr>
      </p:pic>
      <p:grpSp>
        <p:nvGrpSpPr>
          <p:cNvPr id="3" name="组 2"/>
          <p:cNvGrpSpPr/>
          <p:nvPr/>
        </p:nvGrpSpPr>
        <p:grpSpPr>
          <a:xfrm>
            <a:off x="385012" y="1235748"/>
            <a:ext cx="998621" cy="957008"/>
            <a:chOff x="2197769" y="1611569"/>
            <a:chExt cx="1331495" cy="127601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5" name="文本框 4"/>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肆</a:t>
              </a:r>
            </a:p>
          </p:txBody>
        </p:sp>
      </p:grpSp>
      <p:sp>
        <p:nvSpPr>
          <p:cNvPr id="6" name="文本框 5"/>
          <p:cNvSpPr txBox="1"/>
          <p:nvPr/>
        </p:nvSpPr>
        <p:spPr>
          <a:xfrm>
            <a:off x="653835" y="219275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技术</a:t>
            </a:r>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原理</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10" name="矩形 9"/>
          <p:cNvSpPr/>
          <p:nvPr/>
        </p:nvSpPr>
        <p:spPr>
          <a:xfrm>
            <a:off x="1469522" y="745611"/>
            <a:ext cx="7128247" cy="461665"/>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基于</a:t>
            </a:r>
            <a:r>
              <a:rPr lang="en-US" altLang="zh-CN" sz="2400" dirty="0">
                <a:latin typeface="楷体" panose="02010609060101010101" pitchFamily="49" charset="-122"/>
                <a:ea typeface="楷体" panose="02010609060101010101" pitchFamily="49" charset="-122"/>
              </a:rPr>
              <a:t>Seq2Seq + Attention</a:t>
            </a:r>
            <a:r>
              <a:rPr lang="zh-CN" altLang="en-US" sz="2400" dirty="0">
                <a:latin typeface="楷体" panose="02010609060101010101" pitchFamily="49" charset="-122"/>
                <a:ea typeface="楷体" panose="02010609060101010101" pitchFamily="49" charset="-122"/>
              </a:rPr>
              <a:t>架构的智能诗句识别模型</a:t>
            </a:r>
          </a:p>
        </p:txBody>
      </p:sp>
      <p:grpSp>
        <p:nvGrpSpPr>
          <p:cNvPr id="21" name="组合 20"/>
          <p:cNvGrpSpPr/>
          <p:nvPr/>
        </p:nvGrpSpPr>
        <p:grpSpPr>
          <a:xfrm>
            <a:off x="7460841" y="3755978"/>
            <a:ext cx="1151811" cy="1358292"/>
            <a:chOff x="7401418" y="3633811"/>
            <a:chExt cx="951293" cy="1093846"/>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401418" y="3813257"/>
              <a:ext cx="858319" cy="914400"/>
            </a:xfrm>
            <a:prstGeom prst="rect">
              <a:avLst/>
            </a:prstGeom>
          </p:spPr>
        </p:pic>
        <p:sp>
          <p:nvSpPr>
            <p:cNvPr id="17" name="动作按钮: 帮助 16">
              <a:hlinkClick r:id="" action="ppaction://noaction" highlightClick="1"/>
            </p:cNvPr>
            <p:cNvSpPr/>
            <p:nvPr/>
          </p:nvSpPr>
          <p:spPr>
            <a:xfrm>
              <a:off x="7925095" y="3633811"/>
              <a:ext cx="427616" cy="416645"/>
            </a:xfrm>
            <a:prstGeom prst="actionButtonHelp">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0" name="组合 19"/>
          <p:cNvGrpSpPr/>
          <p:nvPr/>
        </p:nvGrpSpPr>
        <p:grpSpPr>
          <a:xfrm>
            <a:off x="1568989" y="1821975"/>
            <a:ext cx="5303920" cy="3485521"/>
            <a:chOff x="2178291" y="2192756"/>
            <a:chExt cx="4075905" cy="2971045"/>
          </a:xfrm>
        </p:grpSpPr>
        <p:sp>
          <p:nvSpPr>
            <p:cNvPr id="143" name="椭圆 142"/>
            <p:cNvSpPr/>
            <p:nvPr/>
          </p:nvSpPr>
          <p:spPr>
            <a:xfrm>
              <a:off x="3137080" y="4210434"/>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144" name="直接箭头连接符 143"/>
            <p:cNvCxnSpPr/>
            <p:nvPr/>
          </p:nvCxnSpPr>
          <p:spPr>
            <a:xfrm flipV="1">
              <a:off x="3271472" y="4464719"/>
              <a:ext cx="0" cy="362165"/>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145" name="椭圆 144"/>
            <p:cNvSpPr/>
            <p:nvPr/>
          </p:nvSpPr>
          <p:spPr>
            <a:xfrm>
              <a:off x="3490625" y="4210434"/>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146" name="直接箭头连接符 145"/>
            <p:cNvCxnSpPr/>
            <p:nvPr/>
          </p:nvCxnSpPr>
          <p:spPr>
            <a:xfrm flipV="1">
              <a:off x="3625017" y="4464719"/>
              <a:ext cx="0" cy="362165"/>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147" name="椭圆 146"/>
            <p:cNvSpPr/>
            <p:nvPr/>
          </p:nvSpPr>
          <p:spPr>
            <a:xfrm>
              <a:off x="3844170" y="4210434"/>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148" name="直接箭头连接符 147"/>
            <p:cNvCxnSpPr/>
            <p:nvPr/>
          </p:nvCxnSpPr>
          <p:spPr>
            <a:xfrm flipV="1">
              <a:off x="3978562" y="4464719"/>
              <a:ext cx="0" cy="362165"/>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149" name="椭圆 148"/>
            <p:cNvSpPr/>
            <p:nvPr/>
          </p:nvSpPr>
          <p:spPr>
            <a:xfrm>
              <a:off x="4197715" y="4210434"/>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150" name="直接箭头连接符 149"/>
            <p:cNvCxnSpPr/>
            <p:nvPr/>
          </p:nvCxnSpPr>
          <p:spPr>
            <a:xfrm flipV="1">
              <a:off x="4332107" y="4464719"/>
              <a:ext cx="0" cy="362165"/>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151" name="椭圆 150"/>
            <p:cNvSpPr/>
            <p:nvPr/>
          </p:nvSpPr>
          <p:spPr>
            <a:xfrm>
              <a:off x="4551260" y="4210434"/>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152" name="直接箭头连接符 151"/>
            <p:cNvCxnSpPr/>
            <p:nvPr/>
          </p:nvCxnSpPr>
          <p:spPr>
            <a:xfrm flipV="1">
              <a:off x="4685652" y="4464719"/>
              <a:ext cx="0" cy="362165"/>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153" name="椭圆 152"/>
            <p:cNvSpPr/>
            <p:nvPr/>
          </p:nvSpPr>
          <p:spPr>
            <a:xfrm>
              <a:off x="4904805" y="4210434"/>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154" name="直接箭头连接符 153"/>
            <p:cNvCxnSpPr/>
            <p:nvPr/>
          </p:nvCxnSpPr>
          <p:spPr>
            <a:xfrm flipV="1">
              <a:off x="5039197" y="4464719"/>
              <a:ext cx="0" cy="362165"/>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155" name="椭圆 154"/>
            <p:cNvSpPr/>
            <p:nvPr/>
          </p:nvSpPr>
          <p:spPr>
            <a:xfrm>
              <a:off x="5254696" y="4210434"/>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156" name="直接箭头连接符 155"/>
            <p:cNvCxnSpPr/>
            <p:nvPr/>
          </p:nvCxnSpPr>
          <p:spPr>
            <a:xfrm flipV="1">
              <a:off x="5389088" y="4464719"/>
              <a:ext cx="0" cy="362165"/>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157" name="椭圆 156"/>
            <p:cNvSpPr/>
            <p:nvPr/>
          </p:nvSpPr>
          <p:spPr>
            <a:xfrm>
              <a:off x="5608241" y="4210434"/>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158" name="直接箭头连接符 157"/>
            <p:cNvCxnSpPr/>
            <p:nvPr/>
          </p:nvCxnSpPr>
          <p:spPr>
            <a:xfrm flipV="1">
              <a:off x="5742633" y="4464719"/>
              <a:ext cx="0" cy="362165"/>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159" name="椭圆 158"/>
            <p:cNvSpPr/>
            <p:nvPr/>
          </p:nvSpPr>
          <p:spPr>
            <a:xfrm>
              <a:off x="5961786" y="4210434"/>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160" name="直接箭头连接符 159"/>
            <p:cNvCxnSpPr/>
            <p:nvPr/>
          </p:nvCxnSpPr>
          <p:spPr>
            <a:xfrm flipV="1">
              <a:off x="6096178" y="4464719"/>
              <a:ext cx="0" cy="362165"/>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61" name="直接箭头连接符 160"/>
            <p:cNvCxnSpPr>
              <a:stCxn id="143" idx="6"/>
              <a:endCxn id="145" idx="2"/>
            </p:cNvCxnSpPr>
            <p:nvPr/>
          </p:nvCxnSpPr>
          <p:spPr>
            <a:xfrm>
              <a:off x="3394762" y="4337576"/>
              <a:ext cx="95864" cy="0"/>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62" name="直接箭头连接符 161"/>
            <p:cNvCxnSpPr>
              <a:stCxn id="145" idx="6"/>
              <a:endCxn id="147" idx="2"/>
            </p:cNvCxnSpPr>
            <p:nvPr/>
          </p:nvCxnSpPr>
          <p:spPr>
            <a:xfrm>
              <a:off x="3748308" y="4337576"/>
              <a:ext cx="95863" cy="0"/>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63" name="直接箭头连接符 162"/>
            <p:cNvCxnSpPr>
              <a:stCxn id="147" idx="6"/>
              <a:endCxn id="149" idx="2"/>
            </p:cNvCxnSpPr>
            <p:nvPr/>
          </p:nvCxnSpPr>
          <p:spPr>
            <a:xfrm>
              <a:off x="4101852" y="4337576"/>
              <a:ext cx="95863" cy="0"/>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64" name="直接箭头连接符 163"/>
            <p:cNvCxnSpPr>
              <a:stCxn id="149" idx="6"/>
              <a:endCxn id="151" idx="2"/>
            </p:cNvCxnSpPr>
            <p:nvPr/>
          </p:nvCxnSpPr>
          <p:spPr>
            <a:xfrm>
              <a:off x="4455397" y="4337576"/>
              <a:ext cx="95864" cy="0"/>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65" name="直接箭头连接符 164"/>
            <p:cNvCxnSpPr>
              <a:stCxn id="151" idx="6"/>
              <a:endCxn id="153" idx="2"/>
            </p:cNvCxnSpPr>
            <p:nvPr/>
          </p:nvCxnSpPr>
          <p:spPr>
            <a:xfrm>
              <a:off x="4808943" y="4337576"/>
              <a:ext cx="95863" cy="0"/>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66" name="直接箭头连接符 165"/>
            <p:cNvCxnSpPr>
              <a:stCxn id="153" idx="6"/>
              <a:endCxn id="155" idx="2"/>
            </p:cNvCxnSpPr>
            <p:nvPr/>
          </p:nvCxnSpPr>
          <p:spPr>
            <a:xfrm>
              <a:off x="5162487" y="4337576"/>
              <a:ext cx="92209" cy="0"/>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67" name="直接箭头连接符 166"/>
            <p:cNvCxnSpPr>
              <a:stCxn id="155" idx="6"/>
              <a:endCxn id="157" idx="2"/>
            </p:cNvCxnSpPr>
            <p:nvPr/>
          </p:nvCxnSpPr>
          <p:spPr>
            <a:xfrm>
              <a:off x="5512378" y="4337576"/>
              <a:ext cx="95864" cy="0"/>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68" name="直接箭头连接符 167"/>
            <p:cNvCxnSpPr>
              <a:stCxn id="157" idx="6"/>
              <a:endCxn id="159" idx="2"/>
            </p:cNvCxnSpPr>
            <p:nvPr/>
          </p:nvCxnSpPr>
          <p:spPr>
            <a:xfrm>
              <a:off x="5865924" y="4337576"/>
              <a:ext cx="95863" cy="0"/>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169" name="文本框 168"/>
            <p:cNvSpPr txBox="1"/>
            <p:nvPr/>
          </p:nvSpPr>
          <p:spPr>
            <a:xfrm>
              <a:off x="3125278" y="4848704"/>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深</a:t>
              </a:r>
              <a:endParaRPr lang="zh-CN" altLang="en-US" sz="1600" dirty="0">
                <a:latin typeface="楷体" panose="02010609060101010101" pitchFamily="49" charset="-122"/>
                <a:ea typeface="楷体" panose="02010609060101010101" pitchFamily="49" charset="-122"/>
              </a:endParaRPr>
            </a:p>
          </p:txBody>
        </p:sp>
        <p:sp>
          <p:nvSpPr>
            <p:cNvPr id="170" name="文本框 169"/>
            <p:cNvSpPr txBox="1"/>
            <p:nvPr/>
          </p:nvSpPr>
          <p:spPr>
            <a:xfrm>
              <a:off x="3459870" y="4848704"/>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结</a:t>
              </a:r>
            </a:p>
          </p:txBody>
        </p:sp>
        <p:sp>
          <p:nvSpPr>
            <p:cNvPr id="171" name="文本框 170"/>
            <p:cNvSpPr txBox="1"/>
            <p:nvPr/>
          </p:nvSpPr>
          <p:spPr>
            <a:xfrm>
              <a:off x="3809464" y="4848704"/>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知</a:t>
              </a:r>
            </a:p>
          </p:txBody>
        </p:sp>
        <p:sp>
          <p:nvSpPr>
            <p:cNvPr id="172" name="文本框 171"/>
            <p:cNvSpPr txBox="1"/>
            <p:nvPr/>
          </p:nvSpPr>
          <p:spPr>
            <a:xfrm>
              <a:off x="4187824" y="4848704"/>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白</a:t>
              </a:r>
            </a:p>
          </p:txBody>
        </p:sp>
        <p:sp>
          <p:nvSpPr>
            <p:cNvPr id="173" name="文本框 172"/>
            <p:cNvSpPr txBox="1"/>
            <p:nvPr/>
          </p:nvSpPr>
          <p:spPr>
            <a:xfrm>
              <a:off x="4533907" y="4848704"/>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云</a:t>
              </a:r>
            </a:p>
          </p:txBody>
        </p:sp>
        <p:sp>
          <p:nvSpPr>
            <p:cNvPr id="174" name="文本框 173"/>
            <p:cNvSpPr txBox="1"/>
            <p:nvPr/>
          </p:nvSpPr>
          <p:spPr>
            <a:xfrm>
              <a:off x="4893003" y="4848704"/>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海</a:t>
              </a:r>
            </a:p>
          </p:txBody>
        </p:sp>
        <p:sp>
          <p:nvSpPr>
            <p:cNvPr id="175" name="文本框 174"/>
            <p:cNvSpPr txBox="1"/>
            <p:nvPr/>
          </p:nvSpPr>
          <p:spPr>
            <a:xfrm>
              <a:off x="5237343" y="4848704"/>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生</a:t>
              </a:r>
            </a:p>
          </p:txBody>
        </p:sp>
        <p:sp>
          <p:nvSpPr>
            <p:cNvPr id="176" name="文本框 175"/>
            <p:cNvSpPr txBox="1"/>
            <p:nvPr/>
          </p:nvSpPr>
          <p:spPr>
            <a:xfrm>
              <a:off x="5599565" y="4848888"/>
              <a:ext cx="275035"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zh-CN" altLang="en-US" sz="1600" dirty="0">
                  <a:latin typeface="楷体" panose="02010609060101010101" pitchFamily="49" charset="-122"/>
                  <a:ea typeface="楷体" panose="02010609060101010101" pitchFamily="49" charset="-122"/>
                </a:rPr>
                <a:t>不</a:t>
              </a:r>
            </a:p>
          </p:txBody>
        </p:sp>
        <p:sp>
          <p:nvSpPr>
            <p:cNvPr id="177" name="文本框 176"/>
            <p:cNvSpPr txBox="1"/>
            <p:nvPr/>
          </p:nvSpPr>
          <p:spPr>
            <a:xfrm>
              <a:off x="5943904" y="4860941"/>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楼</a:t>
              </a:r>
            </a:p>
          </p:txBody>
        </p:sp>
        <p:sp>
          <p:nvSpPr>
            <p:cNvPr id="178" name="椭圆 177"/>
            <p:cNvSpPr/>
            <p:nvPr/>
          </p:nvSpPr>
          <p:spPr>
            <a:xfrm>
              <a:off x="4556811" y="3445022"/>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a:t>+</a:t>
              </a:r>
              <a:endParaRPr lang="zh-CN" altLang="en-US" sz="2800" dirty="0"/>
            </a:p>
          </p:txBody>
        </p:sp>
        <p:cxnSp>
          <p:nvCxnSpPr>
            <p:cNvPr id="179" name="直接箭头连接符 178"/>
            <p:cNvCxnSpPr>
              <a:stCxn id="143" idx="0"/>
              <a:endCxn id="178" idx="4"/>
            </p:cNvCxnSpPr>
            <p:nvPr/>
          </p:nvCxnSpPr>
          <p:spPr>
            <a:xfrm flipV="1">
              <a:off x="3265921" y="3699307"/>
              <a:ext cx="1419731" cy="511127"/>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80" name="直接箭头连接符 179"/>
            <p:cNvCxnSpPr>
              <a:stCxn id="145" idx="0"/>
              <a:endCxn id="178" idx="4"/>
            </p:cNvCxnSpPr>
            <p:nvPr/>
          </p:nvCxnSpPr>
          <p:spPr>
            <a:xfrm flipV="1">
              <a:off x="3619467" y="3699307"/>
              <a:ext cx="1066186" cy="511127"/>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81" name="直接箭头连接符 180"/>
            <p:cNvCxnSpPr>
              <a:stCxn id="147" idx="0"/>
              <a:endCxn id="178" idx="4"/>
            </p:cNvCxnSpPr>
            <p:nvPr/>
          </p:nvCxnSpPr>
          <p:spPr>
            <a:xfrm flipV="1">
              <a:off x="3973011" y="3699307"/>
              <a:ext cx="712641" cy="511127"/>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82" name="直接箭头连接符 181"/>
            <p:cNvCxnSpPr>
              <a:stCxn id="149" idx="0"/>
              <a:endCxn id="178" idx="4"/>
            </p:cNvCxnSpPr>
            <p:nvPr/>
          </p:nvCxnSpPr>
          <p:spPr>
            <a:xfrm flipV="1">
              <a:off x="4326556" y="3699307"/>
              <a:ext cx="359096" cy="511127"/>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83" name="直接箭头连接符 182"/>
            <p:cNvCxnSpPr>
              <a:stCxn id="151" idx="0"/>
              <a:endCxn id="178" idx="4"/>
            </p:cNvCxnSpPr>
            <p:nvPr/>
          </p:nvCxnSpPr>
          <p:spPr>
            <a:xfrm flipV="1">
              <a:off x="4680102" y="3699307"/>
              <a:ext cx="5551" cy="511127"/>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84" name="直接箭头连接符 183"/>
            <p:cNvCxnSpPr>
              <a:stCxn id="153" idx="0"/>
            </p:cNvCxnSpPr>
            <p:nvPr/>
          </p:nvCxnSpPr>
          <p:spPr>
            <a:xfrm flipH="1" flipV="1">
              <a:off x="4685652" y="3699307"/>
              <a:ext cx="347994" cy="511127"/>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85" name="直接箭头连接符 184"/>
            <p:cNvCxnSpPr>
              <a:stCxn id="155" idx="0"/>
              <a:endCxn id="178" idx="4"/>
            </p:cNvCxnSpPr>
            <p:nvPr/>
          </p:nvCxnSpPr>
          <p:spPr>
            <a:xfrm flipH="1" flipV="1">
              <a:off x="4685652" y="3699307"/>
              <a:ext cx="697885" cy="511127"/>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86" name="直接箭头连接符 185"/>
            <p:cNvCxnSpPr>
              <a:stCxn id="157" idx="0"/>
              <a:endCxn id="178" idx="4"/>
            </p:cNvCxnSpPr>
            <p:nvPr/>
          </p:nvCxnSpPr>
          <p:spPr>
            <a:xfrm flipH="1" flipV="1">
              <a:off x="4685653" y="3699307"/>
              <a:ext cx="1051430" cy="511127"/>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87" name="直接箭头连接符 186"/>
            <p:cNvCxnSpPr>
              <a:stCxn id="159" idx="0"/>
              <a:endCxn id="178" idx="4"/>
            </p:cNvCxnSpPr>
            <p:nvPr/>
          </p:nvCxnSpPr>
          <p:spPr>
            <a:xfrm flipH="1" flipV="1">
              <a:off x="4685652" y="3699307"/>
              <a:ext cx="1404975" cy="511127"/>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188" name="椭圆 187"/>
            <p:cNvSpPr/>
            <p:nvPr/>
          </p:nvSpPr>
          <p:spPr>
            <a:xfrm>
              <a:off x="3486390" y="2794515"/>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189" name="椭圆 188"/>
            <p:cNvSpPr/>
            <p:nvPr/>
          </p:nvSpPr>
          <p:spPr>
            <a:xfrm>
              <a:off x="4019288" y="2794515"/>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190" name="椭圆 189"/>
            <p:cNvSpPr/>
            <p:nvPr/>
          </p:nvSpPr>
          <p:spPr>
            <a:xfrm>
              <a:off x="4547472" y="2794515"/>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191" name="椭圆 190"/>
            <p:cNvSpPr/>
            <p:nvPr/>
          </p:nvSpPr>
          <p:spPr>
            <a:xfrm>
              <a:off x="5082526" y="2794515"/>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192" name="椭圆 191"/>
            <p:cNvSpPr/>
            <p:nvPr/>
          </p:nvSpPr>
          <p:spPr>
            <a:xfrm>
              <a:off x="5617580" y="2794515"/>
              <a:ext cx="257682" cy="254285"/>
            </a:xfrm>
            <a:prstGeom prst="ellipse">
              <a:avLst/>
            </a:prstGeom>
            <a:ln cmpd="sng">
              <a:solidFill>
                <a:schemeClr val="dk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193" name="直接箭头连接符 192"/>
            <p:cNvCxnSpPr>
              <a:stCxn id="178" idx="0"/>
              <a:endCxn id="188" idx="4"/>
            </p:cNvCxnSpPr>
            <p:nvPr/>
          </p:nvCxnSpPr>
          <p:spPr>
            <a:xfrm flipH="1" flipV="1">
              <a:off x="3615231" y="3048800"/>
              <a:ext cx="1070421" cy="396222"/>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94" name="直接箭头连接符 193"/>
            <p:cNvCxnSpPr>
              <a:stCxn id="178" idx="0"/>
              <a:endCxn id="189" idx="4"/>
            </p:cNvCxnSpPr>
            <p:nvPr/>
          </p:nvCxnSpPr>
          <p:spPr>
            <a:xfrm flipH="1" flipV="1">
              <a:off x="4148130" y="3048800"/>
              <a:ext cx="537523" cy="396222"/>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95" name="直接箭头连接符 194"/>
            <p:cNvCxnSpPr>
              <a:stCxn id="178" idx="0"/>
              <a:endCxn id="190" idx="4"/>
            </p:cNvCxnSpPr>
            <p:nvPr/>
          </p:nvCxnSpPr>
          <p:spPr>
            <a:xfrm flipH="1" flipV="1">
              <a:off x="4676313" y="3048800"/>
              <a:ext cx="9339" cy="396222"/>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96" name="直接箭头连接符 195"/>
            <p:cNvCxnSpPr>
              <a:stCxn id="178" idx="0"/>
              <a:endCxn id="191" idx="4"/>
            </p:cNvCxnSpPr>
            <p:nvPr/>
          </p:nvCxnSpPr>
          <p:spPr>
            <a:xfrm flipV="1">
              <a:off x="4685652" y="3048800"/>
              <a:ext cx="525715" cy="396222"/>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97" name="直接箭头连接符 196"/>
            <p:cNvCxnSpPr>
              <a:stCxn id="178" idx="0"/>
              <a:endCxn id="192" idx="4"/>
            </p:cNvCxnSpPr>
            <p:nvPr/>
          </p:nvCxnSpPr>
          <p:spPr>
            <a:xfrm flipV="1">
              <a:off x="4685652" y="3048800"/>
              <a:ext cx="1060769" cy="396222"/>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198" name="直接箭头连接符 197"/>
            <p:cNvCxnSpPr>
              <a:stCxn id="188" idx="0"/>
            </p:cNvCxnSpPr>
            <p:nvPr/>
          </p:nvCxnSpPr>
          <p:spPr>
            <a:xfrm flipV="1">
              <a:off x="3615231" y="2451260"/>
              <a:ext cx="0" cy="343255"/>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199" name="文本框 198"/>
            <p:cNvSpPr txBox="1"/>
            <p:nvPr/>
          </p:nvSpPr>
          <p:spPr>
            <a:xfrm>
              <a:off x="3469521" y="2203439"/>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云</a:t>
              </a:r>
            </a:p>
          </p:txBody>
        </p:sp>
        <p:cxnSp>
          <p:nvCxnSpPr>
            <p:cNvPr id="200" name="曲线连接符 199"/>
            <p:cNvCxnSpPr>
              <a:stCxn id="199" idx="0"/>
              <a:endCxn id="189" idx="4"/>
            </p:cNvCxnSpPr>
            <p:nvPr/>
          </p:nvCxnSpPr>
          <p:spPr>
            <a:xfrm rot="16200000" flipH="1">
              <a:off x="3463717" y="2364387"/>
              <a:ext cx="845361" cy="523463"/>
            </a:xfrm>
            <a:prstGeom prst="curvedConnector5">
              <a:avLst>
                <a:gd name="adj1" fmla="val -24191"/>
                <a:gd name="adj2" fmla="val 52512"/>
                <a:gd name="adj3" fmla="val 124191"/>
              </a:avLst>
            </a:prstGeom>
            <a:ln cmpd="sng">
              <a:solidFill>
                <a:schemeClr val="dk1"/>
              </a:solidFill>
              <a:prstDash val="sysDash"/>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201" name="直接箭头连接符 200"/>
            <p:cNvCxnSpPr>
              <a:stCxn id="189" idx="0"/>
            </p:cNvCxnSpPr>
            <p:nvPr/>
          </p:nvCxnSpPr>
          <p:spPr>
            <a:xfrm flipV="1">
              <a:off x="4148129" y="2449982"/>
              <a:ext cx="0" cy="344532"/>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202" name="直接箭头连接符 201"/>
            <p:cNvCxnSpPr/>
            <p:nvPr/>
          </p:nvCxnSpPr>
          <p:spPr>
            <a:xfrm flipV="1">
              <a:off x="4676313" y="2449982"/>
              <a:ext cx="0" cy="344532"/>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203" name="直接箭头连接符 202"/>
            <p:cNvCxnSpPr>
              <a:stCxn id="191" idx="0"/>
              <a:endCxn id="208" idx="2"/>
            </p:cNvCxnSpPr>
            <p:nvPr/>
          </p:nvCxnSpPr>
          <p:spPr>
            <a:xfrm flipV="1">
              <a:off x="5211368" y="2495876"/>
              <a:ext cx="12876" cy="298639"/>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cxnSp>
          <p:nvCxnSpPr>
            <p:cNvPr id="204" name="直接箭头连接符 203"/>
            <p:cNvCxnSpPr>
              <a:stCxn id="192" idx="0"/>
              <a:endCxn id="209" idx="2"/>
            </p:cNvCxnSpPr>
            <p:nvPr/>
          </p:nvCxnSpPr>
          <p:spPr>
            <a:xfrm flipV="1">
              <a:off x="5746422" y="2495616"/>
              <a:ext cx="10238" cy="298899"/>
            </a:xfrm>
            <a:prstGeom prst="straightConnector1">
              <a:avLst/>
            </a:prstGeom>
            <a:ln cmpd="sng">
              <a:solidFill>
                <a:schemeClr val="dk1"/>
              </a:solidFill>
              <a:prstDash val="solid"/>
              <a:tailEnd type="triangle"/>
            </a:ln>
          </p:spPr>
          <p:style>
            <a:lnRef idx="2">
              <a:schemeClr val="dk1"/>
            </a:lnRef>
            <a:fillRef idx="1">
              <a:schemeClr val="lt1"/>
            </a:fillRef>
            <a:effectRef idx="0">
              <a:schemeClr val="dk1"/>
            </a:effectRef>
            <a:fontRef idx="minor">
              <a:schemeClr val="dk1"/>
            </a:fontRef>
          </p:style>
        </p:cxnSp>
        <p:sp>
          <p:nvSpPr>
            <p:cNvPr id="205" name="文本框 204"/>
            <p:cNvSpPr txBox="1"/>
            <p:nvPr/>
          </p:nvSpPr>
          <p:spPr>
            <a:xfrm>
              <a:off x="2852812" y="2795061"/>
              <a:ext cx="391948"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altLang="zh-CN" sz="1600" dirty="0">
                  <a:latin typeface="楷体" panose="02010609060101010101" pitchFamily="49" charset="-122"/>
                  <a:ea typeface="楷体" panose="02010609060101010101" pitchFamily="49" charset="-122"/>
                </a:rPr>
                <a:t>&lt;s&gt;</a:t>
              </a:r>
              <a:endParaRPr lang="zh-CN" altLang="en-US" sz="1600" dirty="0">
                <a:latin typeface="楷体" panose="02010609060101010101" pitchFamily="49" charset="-122"/>
                <a:ea typeface="楷体" panose="02010609060101010101" pitchFamily="49" charset="-122"/>
              </a:endParaRPr>
            </a:p>
          </p:txBody>
        </p:sp>
        <p:sp>
          <p:nvSpPr>
            <p:cNvPr id="206" name="文本框 205"/>
            <p:cNvSpPr txBox="1"/>
            <p:nvPr/>
          </p:nvSpPr>
          <p:spPr>
            <a:xfrm>
              <a:off x="4004267" y="2192756"/>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深</a:t>
              </a:r>
              <a:endParaRPr lang="zh-CN" altLang="en-US" sz="1600" dirty="0">
                <a:latin typeface="楷体" panose="02010609060101010101" pitchFamily="49" charset="-122"/>
                <a:ea typeface="楷体" panose="02010609060101010101" pitchFamily="49" charset="-122"/>
              </a:endParaRPr>
            </a:p>
          </p:txBody>
        </p:sp>
        <p:sp>
          <p:nvSpPr>
            <p:cNvPr id="207" name="文本框 206"/>
            <p:cNvSpPr txBox="1"/>
            <p:nvPr/>
          </p:nvSpPr>
          <p:spPr>
            <a:xfrm>
              <a:off x="4536682" y="2203440"/>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结</a:t>
              </a:r>
            </a:p>
          </p:txBody>
        </p:sp>
        <p:sp>
          <p:nvSpPr>
            <p:cNvPr id="208" name="文本框 207"/>
            <p:cNvSpPr txBox="1"/>
            <p:nvPr/>
          </p:nvSpPr>
          <p:spPr>
            <a:xfrm>
              <a:off x="5069098" y="2193016"/>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海</a:t>
              </a:r>
            </a:p>
          </p:txBody>
        </p:sp>
        <p:sp>
          <p:nvSpPr>
            <p:cNvPr id="209" name="文本框 208"/>
            <p:cNvSpPr txBox="1"/>
            <p:nvPr/>
          </p:nvSpPr>
          <p:spPr>
            <a:xfrm>
              <a:off x="5601514" y="2192756"/>
              <a:ext cx="310292" cy="3028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zh-CN" altLang="en-US" sz="1600" dirty="0">
                  <a:latin typeface="楷体" panose="02010609060101010101" pitchFamily="49" charset="-122"/>
                  <a:ea typeface="楷体" panose="02010609060101010101" pitchFamily="49" charset="-122"/>
                </a:rPr>
                <a:t>楼</a:t>
              </a:r>
            </a:p>
          </p:txBody>
        </p:sp>
        <p:cxnSp>
          <p:nvCxnSpPr>
            <p:cNvPr id="210" name="曲线连接符 209"/>
            <p:cNvCxnSpPr>
              <a:stCxn id="206" idx="0"/>
              <a:endCxn id="190" idx="4"/>
            </p:cNvCxnSpPr>
            <p:nvPr/>
          </p:nvCxnSpPr>
          <p:spPr>
            <a:xfrm rot="16200000" flipH="1">
              <a:off x="3989841" y="2362328"/>
              <a:ext cx="856044" cy="516900"/>
            </a:xfrm>
            <a:prstGeom prst="curvedConnector5">
              <a:avLst>
                <a:gd name="adj1" fmla="val -23889"/>
                <a:gd name="adj2" fmla="val 52544"/>
                <a:gd name="adj3" fmla="val 123889"/>
              </a:avLst>
            </a:prstGeom>
            <a:ln cmpd="sng">
              <a:solidFill>
                <a:schemeClr val="dk1"/>
              </a:solidFill>
              <a:prstDash val="sysDash"/>
              <a:tailEnd type="triangle"/>
            </a:ln>
          </p:spPr>
          <p:style>
            <a:lnRef idx="2">
              <a:schemeClr val="dk1"/>
            </a:lnRef>
            <a:fillRef idx="1">
              <a:schemeClr val="lt1"/>
            </a:fillRef>
            <a:effectRef idx="0">
              <a:schemeClr val="dk1"/>
            </a:effectRef>
            <a:fontRef idx="minor">
              <a:schemeClr val="dk1"/>
            </a:fontRef>
          </p:style>
        </p:cxnSp>
        <p:cxnSp>
          <p:nvCxnSpPr>
            <p:cNvPr id="211" name="曲线连接符 210"/>
            <p:cNvCxnSpPr>
              <a:stCxn id="207" idx="0"/>
              <a:endCxn id="191" idx="4"/>
            </p:cNvCxnSpPr>
            <p:nvPr/>
          </p:nvCxnSpPr>
          <p:spPr>
            <a:xfrm rot="16200000" flipH="1">
              <a:off x="4528917" y="2366350"/>
              <a:ext cx="845360" cy="519540"/>
            </a:xfrm>
            <a:prstGeom prst="curvedConnector5">
              <a:avLst>
                <a:gd name="adj1" fmla="val -24191"/>
                <a:gd name="adj2" fmla="val 52532"/>
                <a:gd name="adj3" fmla="val 124191"/>
              </a:avLst>
            </a:prstGeom>
            <a:ln cmpd="sng">
              <a:solidFill>
                <a:schemeClr val="dk1"/>
              </a:solidFill>
              <a:prstDash val="sysDash"/>
              <a:tailEnd type="triangle"/>
            </a:ln>
          </p:spPr>
          <p:style>
            <a:lnRef idx="2">
              <a:schemeClr val="dk1"/>
            </a:lnRef>
            <a:fillRef idx="1">
              <a:schemeClr val="lt1"/>
            </a:fillRef>
            <a:effectRef idx="0">
              <a:schemeClr val="dk1"/>
            </a:effectRef>
            <a:fontRef idx="minor">
              <a:schemeClr val="dk1"/>
            </a:fontRef>
          </p:style>
        </p:cxnSp>
        <p:cxnSp>
          <p:nvCxnSpPr>
            <p:cNvPr id="212" name="曲线连接符 211"/>
            <p:cNvCxnSpPr>
              <a:stCxn id="208" idx="0"/>
              <a:endCxn id="192" idx="4"/>
            </p:cNvCxnSpPr>
            <p:nvPr/>
          </p:nvCxnSpPr>
          <p:spPr>
            <a:xfrm rot="16200000" flipH="1">
              <a:off x="5057441" y="2359820"/>
              <a:ext cx="855783" cy="522177"/>
            </a:xfrm>
            <a:prstGeom prst="curvedConnector5">
              <a:avLst>
                <a:gd name="adj1" fmla="val -23896"/>
                <a:gd name="adj2" fmla="val 52519"/>
                <a:gd name="adj3" fmla="val 123896"/>
              </a:avLst>
            </a:prstGeom>
            <a:ln cmpd="sng">
              <a:solidFill>
                <a:schemeClr val="dk1"/>
              </a:solidFill>
              <a:prstDash val="sysDash"/>
              <a:tailEnd type="triangle"/>
            </a:ln>
          </p:spPr>
          <p:style>
            <a:lnRef idx="2">
              <a:schemeClr val="dk1"/>
            </a:lnRef>
            <a:fillRef idx="1">
              <a:schemeClr val="lt1"/>
            </a:fillRef>
            <a:effectRef idx="0">
              <a:schemeClr val="dk1"/>
            </a:effectRef>
            <a:fontRef idx="minor">
              <a:schemeClr val="dk1"/>
            </a:fontRef>
          </p:style>
        </p:cxnSp>
        <p:cxnSp>
          <p:nvCxnSpPr>
            <p:cNvPr id="213" name="直接箭头连接符 212"/>
            <p:cNvCxnSpPr>
              <a:stCxn id="205" idx="3"/>
              <a:endCxn id="188" idx="2"/>
            </p:cNvCxnSpPr>
            <p:nvPr/>
          </p:nvCxnSpPr>
          <p:spPr>
            <a:xfrm flipV="1">
              <a:off x="3244760" y="2921657"/>
              <a:ext cx="241630" cy="24833"/>
            </a:xfrm>
            <a:prstGeom prst="straightConnector1">
              <a:avLst/>
            </a:prstGeom>
            <a:ln cmpd="sng">
              <a:solidFill>
                <a:schemeClr val="dk1"/>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14" name="直接箭头连接符 213"/>
            <p:cNvCxnSpPr>
              <a:stCxn id="188" idx="6"/>
              <a:endCxn id="189" idx="2"/>
            </p:cNvCxnSpPr>
            <p:nvPr/>
          </p:nvCxnSpPr>
          <p:spPr>
            <a:xfrm>
              <a:off x="3744073" y="2921657"/>
              <a:ext cx="275216" cy="0"/>
            </a:xfrm>
            <a:prstGeom prst="straightConnector1">
              <a:avLst/>
            </a:prstGeom>
            <a:ln cmpd="sng">
              <a:solidFill>
                <a:schemeClr val="dk1"/>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15" name="直接箭头连接符 214"/>
            <p:cNvCxnSpPr>
              <a:stCxn id="189" idx="6"/>
              <a:endCxn id="190" idx="2"/>
            </p:cNvCxnSpPr>
            <p:nvPr/>
          </p:nvCxnSpPr>
          <p:spPr>
            <a:xfrm>
              <a:off x="4276971" y="2921657"/>
              <a:ext cx="270502" cy="0"/>
            </a:xfrm>
            <a:prstGeom prst="straightConnector1">
              <a:avLst/>
            </a:prstGeom>
            <a:ln cmpd="sng">
              <a:solidFill>
                <a:schemeClr val="dk1"/>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16" name="直接箭头连接符 215"/>
            <p:cNvCxnSpPr>
              <a:stCxn id="190" idx="6"/>
              <a:endCxn id="191" idx="2"/>
            </p:cNvCxnSpPr>
            <p:nvPr/>
          </p:nvCxnSpPr>
          <p:spPr>
            <a:xfrm>
              <a:off x="4805154" y="2921657"/>
              <a:ext cx="277372" cy="0"/>
            </a:xfrm>
            <a:prstGeom prst="straightConnector1">
              <a:avLst/>
            </a:prstGeom>
            <a:ln cmpd="sng">
              <a:solidFill>
                <a:schemeClr val="dk1"/>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17" name="直接箭头连接符 216"/>
            <p:cNvCxnSpPr>
              <a:stCxn id="191" idx="6"/>
              <a:endCxn id="192" idx="2"/>
            </p:cNvCxnSpPr>
            <p:nvPr/>
          </p:nvCxnSpPr>
          <p:spPr>
            <a:xfrm>
              <a:off x="5340208" y="2921657"/>
              <a:ext cx="277372" cy="0"/>
            </a:xfrm>
            <a:prstGeom prst="straightConnector1">
              <a:avLst/>
            </a:prstGeom>
            <a:ln cmpd="sng">
              <a:solidFill>
                <a:schemeClr val="dk1"/>
              </a:solidFill>
              <a:prstDash val="solid"/>
              <a:tailEnd type="triangle"/>
            </a:ln>
          </p:spPr>
          <p:style>
            <a:lnRef idx="1">
              <a:schemeClr val="dk1"/>
            </a:lnRef>
            <a:fillRef idx="0">
              <a:schemeClr val="dk1"/>
            </a:fillRef>
            <a:effectRef idx="0">
              <a:schemeClr val="dk1"/>
            </a:effectRef>
            <a:fontRef idx="minor">
              <a:schemeClr val="tx1"/>
            </a:fontRef>
          </p:style>
        </p:cxnSp>
        <p:sp>
          <p:nvSpPr>
            <p:cNvPr id="218" name="文本框 217"/>
            <p:cNvSpPr txBox="1"/>
            <p:nvPr/>
          </p:nvSpPr>
          <p:spPr>
            <a:xfrm>
              <a:off x="2178291" y="4210433"/>
              <a:ext cx="691675" cy="302860"/>
            </a:xfrm>
            <a:prstGeom prst="rect">
              <a:avLst/>
            </a:prstGeom>
            <a:noFill/>
          </p:spPr>
          <p:txBody>
            <a:bodyPr wrap="none" rtlCol="0">
              <a:spAutoFit/>
            </a:bodyPr>
            <a:lstStyle/>
            <a:p>
              <a:r>
                <a:rPr lang="en-US" altLang="zh-CN" sz="1600" dirty="0"/>
                <a:t>Encoder</a:t>
              </a:r>
              <a:endParaRPr lang="zh-CN" altLang="en-US" sz="1600" dirty="0"/>
            </a:p>
          </p:txBody>
        </p:sp>
        <p:sp>
          <p:nvSpPr>
            <p:cNvPr id="219" name="文本框 218"/>
            <p:cNvSpPr txBox="1"/>
            <p:nvPr/>
          </p:nvSpPr>
          <p:spPr>
            <a:xfrm>
              <a:off x="2178291" y="2762398"/>
              <a:ext cx="708262" cy="302860"/>
            </a:xfrm>
            <a:prstGeom prst="rect">
              <a:avLst/>
            </a:prstGeom>
            <a:noFill/>
          </p:spPr>
          <p:txBody>
            <a:bodyPr wrap="none" rtlCol="0">
              <a:spAutoFit/>
            </a:bodyPr>
            <a:lstStyle/>
            <a:p>
              <a:r>
                <a:rPr lang="en-US" altLang="zh-CN" sz="1600" dirty="0"/>
                <a:t>Decoder</a:t>
              </a:r>
              <a:endParaRPr lang="zh-CN" altLang="en-US" sz="1600" dirty="0"/>
            </a:p>
          </p:txBody>
        </p:sp>
        <p:sp>
          <p:nvSpPr>
            <p:cNvPr id="220" name="文本框 219"/>
            <p:cNvSpPr txBox="1"/>
            <p:nvPr/>
          </p:nvSpPr>
          <p:spPr>
            <a:xfrm>
              <a:off x="3704771" y="3428824"/>
              <a:ext cx="772668" cy="302860"/>
            </a:xfrm>
            <a:prstGeom prst="rect">
              <a:avLst/>
            </a:prstGeom>
            <a:noFill/>
          </p:spPr>
          <p:txBody>
            <a:bodyPr wrap="none" rtlCol="0">
              <a:spAutoFit/>
            </a:bodyPr>
            <a:lstStyle/>
            <a:p>
              <a:r>
                <a:rPr lang="en-US" altLang="zh-CN" sz="1600" dirty="0"/>
                <a:t>A</a:t>
              </a:r>
              <a:r>
                <a:rPr lang="en-US" altLang="zh-CN" sz="1600" dirty="0"/>
                <a:t>ttention</a:t>
              </a:r>
              <a:endParaRPr lang="zh-CN" altLang="en-US" sz="1600" dirty="0"/>
            </a:p>
          </p:txBody>
        </p:sp>
      </p:grpSp>
    </p:spTree>
    <p:extLst>
      <p:ext uri="{BB962C8B-B14F-4D97-AF65-F5344CB8AC3E}">
        <p14:creationId xmlns:p14="http://schemas.microsoft.com/office/powerpoint/2010/main" val="8654353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64195"/>
            <a:ext cx="9047240" cy="4289509"/>
          </a:xfrm>
          <a:prstGeom prst="rect">
            <a:avLst/>
          </a:prstGeom>
        </p:spPr>
      </p:pic>
      <p:grpSp>
        <p:nvGrpSpPr>
          <p:cNvPr id="3" name="组 2"/>
          <p:cNvGrpSpPr/>
          <p:nvPr/>
        </p:nvGrpSpPr>
        <p:grpSpPr>
          <a:xfrm>
            <a:off x="385012" y="1235748"/>
            <a:ext cx="998621" cy="957008"/>
            <a:chOff x="2197769" y="1611569"/>
            <a:chExt cx="1331495" cy="127601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5" name="文本框 4"/>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肆</a:t>
              </a:r>
            </a:p>
          </p:txBody>
        </p:sp>
      </p:grpSp>
      <p:sp>
        <p:nvSpPr>
          <p:cNvPr id="6" name="文本框 5"/>
          <p:cNvSpPr txBox="1"/>
          <p:nvPr/>
        </p:nvSpPr>
        <p:spPr>
          <a:xfrm>
            <a:off x="653835" y="219275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技术原理</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grpSp>
        <p:nvGrpSpPr>
          <p:cNvPr id="2" name="组合 1"/>
          <p:cNvGrpSpPr/>
          <p:nvPr/>
        </p:nvGrpSpPr>
        <p:grpSpPr>
          <a:xfrm>
            <a:off x="7403634" y="4711149"/>
            <a:ext cx="1535906" cy="1411356"/>
            <a:chOff x="7726345" y="3424822"/>
            <a:chExt cx="1072127" cy="1122723"/>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726345" y="3633145"/>
              <a:ext cx="858319" cy="914400"/>
            </a:xfrm>
            <a:prstGeom prst="rect">
              <a:avLst/>
            </a:prstGeom>
          </p:spPr>
        </p:pic>
        <p:sp>
          <p:nvSpPr>
            <p:cNvPr id="17" name="动作按钮: 帮助 16">
              <a:hlinkClick r:id="" action="ppaction://noaction" highlightClick="1"/>
            </p:cNvPr>
            <p:cNvSpPr/>
            <p:nvPr/>
          </p:nvSpPr>
          <p:spPr>
            <a:xfrm>
              <a:off x="8370856" y="3424822"/>
              <a:ext cx="427616" cy="416645"/>
            </a:xfrm>
            <a:prstGeom prst="actionButtonHelp">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8" name="图片 7"/>
          <p:cNvPicPr>
            <a:picLocks noChangeAspect="1"/>
          </p:cNvPicPr>
          <p:nvPr/>
        </p:nvPicPr>
        <p:blipFill>
          <a:blip r:embed="rId6"/>
          <a:stretch>
            <a:fillRect/>
          </a:stretch>
        </p:blipFill>
        <p:spPr>
          <a:xfrm>
            <a:off x="1896293" y="1660043"/>
            <a:ext cx="6047429" cy="3113037"/>
          </a:xfrm>
          <a:prstGeom prst="rect">
            <a:avLst/>
          </a:prstGeom>
        </p:spPr>
      </p:pic>
      <p:sp>
        <p:nvSpPr>
          <p:cNvPr id="12" name="矩形 11"/>
          <p:cNvSpPr/>
          <p:nvPr/>
        </p:nvSpPr>
        <p:spPr>
          <a:xfrm>
            <a:off x="1383633" y="650011"/>
            <a:ext cx="7467163" cy="461665"/>
          </a:xfrm>
          <a:prstGeom prst="rect">
            <a:avLst/>
          </a:prstGeom>
        </p:spPr>
        <p:txBody>
          <a:bodyPr wrap="square">
            <a:spAutoFit/>
          </a:bodyPr>
          <a:lstStyle/>
          <a:p>
            <a:r>
              <a:rPr lang="zh-CN" altLang="en-US" sz="2400" dirty="0" smtClean="0">
                <a:latin typeface="楷体" panose="02010609060101010101" pitchFamily="49" charset="-122"/>
                <a:ea typeface="楷体" panose="02010609060101010101" pitchFamily="49" charset="-122"/>
              </a:rPr>
              <a:t>基于</a:t>
            </a:r>
            <a:r>
              <a:rPr lang="en-US" altLang="zh-CN" sz="2400" dirty="0" err="1" smtClean="0">
                <a:latin typeface="楷体" panose="02010609060101010101" pitchFamily="49" charset="-122"/>
                <a:ea typeface="楷体" panose="02010609060101010101" pitchFamily="49" charset="-122"/>
              </a:rPr>
              <a:t>PaddlePaddle</a:t>
            </a:r>
            <a:r>
              <a:rPr lang="zh-CN" altLang="en-US" sz="2400" dirty="0" smtClean="0">
                <a:latin typeface="楷体" panose="02010609060101010101" pitchFamily="49" charset="-122"/>
                <a:ea typeface="楷体" panose="02010609060101010101" pitchFamily="49" charset="-122"/>
              </a:rPr>
              <a:t>框架实现</a:t>
            </a:r>
            <a:r>
              <a:rPr lang="en-US" altLang="zh-CN" sz="2400" dirty="0" smtClean="0">
                <a:latin typeface="楷体" panose="02010609060101010101" pitchFamily="49" charset="-122"/>
                <a:ea typeface="楷体" panose="02010609060101010101" pitchFamily="49" charset="-122"/>
              </a:rPr>
              <a:t>Seq2Seq+Attention</a:t>
            </a:r>
            <a:r>
              <a:rPr lang="zh-CN" altLang="en-US" sz="2400" dirty="0" smtClean="0">
                <a:latin typeface="楷体" panose="02010609060101010101" pitchFamily="49" charset="-122"/>
                <a:ea typeface="楷体" panose="02010609060101010101" pitchFamily="49" charset="-122"/>
              </a:rPr>
              <a:t>模型</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91288679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图片 2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5" y="2456752"/>
            <a:ext cx="9030804" cy="4281717"/>
          </a:xfrm>
          <a:prstGeom prst="rect">
            <a:avLst/>
          </a:prstGeom>
        </p:spPr>
      </p:pic>
      <p:grpSp>
        <p:nvGrpSpPr>
          <p:cNvPr id="3" name="组 2"/>
          <p:cNvGrpSpPr/>
          <p:nvPr/>
        </p:nvGrpSpPr>
        <p:grpSpPr>
          <a:xfrm>
            <a:off x="385012" y="1235748"/>
            <a:ext cx="998621" cy="957008"/>
            <a:chOff x="2197769" y="1611569"/>
            <a:chExt cx="1331495" cy="127601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5" name="文本框 4"/>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肆</a:t>
              </a:r>
            </a:p>
          </p:txBody>
        </p:sp>
      </p:grpSp>
      <p:sp>
        <p:nvSpPr>
          <p:cNvPr id="6" name="文本框 5"/>
          <p:cNvSpPr txBox="1"/>
          <p:nvPr/>
        </p:nvSpPr>
        <p:spPr>
          <a:xfrm>
            <a:off x="653835" y="219275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技术</a:t>
            </a:r>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原理</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grpSp>
        <p:nvGrpSpPr>
          <p:cNvPr id="2" name="组合 1"/>
          <p:cNvGrpSpPr/>
          <p:nvPr/>
        </p:nvGrpSpPr>
        <p:grpSpPr>
          <a:xfrm>
            <a:off x="7310107" y="4095314"/>
            <a:ext cx="1314922" cy="1251938"/>
            <a:chOff x="7384061" y="3866714"/>
            <a:chExt cx="1072126" cy="1122723"/>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384061" y="4075037"/>
              <a:ext cx="858319" cy="914400"/>
            </a:xfrm>
            <a:prstGeom prst="rect">
              <a:avLst/>
            </a:prstGeom>
          </p:spPr>
        </p:pic>
        <p:sp>
          <p:nvSpPr>
            <p:cNvPr id="17" name="动作按钮: 帮助 16">
              <a:hlinkClick r:id="" action="ppaction://noaction" highlightClick="1"/>
            </p:cNvPr>
            <p:cNvSpPr/>
            <p:nvPr/>
          </p:nvSpPr>
          <p:spPr>
            <a:xfrm>
              <a:off x="8028571" y="3866714"/>
              <a:ext cx="427616" cy="416645"/>
            </a:xfrm>
            <a:prstGeom prst="actionButtonHelp">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46" name="图片 245"/>
          <p:cNvPicPr>
            <a:picLocks noChangeAspect="1"/>
          </p:cNvPicPr>
          <p:nvPr/>
        </p:nvPicPr>
        <p:blipFill>
          <a:blip r:embed="rId6"/>
          <a:stretch>
            <a:fillRect/>
          </a:stretch>
        </p:blipFill>
        <p:spPr>
          <a:xfrm>
            <a:off x="2196717" y="1815828"/>
            <a:ext cx="4698780" cy="2673892"/>
          </a:xfrm>
          <a:prstGeom prst="rect">
            <a:avLst/>
          </a:prstGeom>
        </p:spPr>
      </p:pic>
      <p:sp>
        <p:nvSpPr>
          <p:cNvPr id="247" name="矩形 246"/>
          <p:cNvSpPr/>
          <p:nvPr/>
        </p:nvSpPr>
        <p:spPr>
          <a:xfrm>
            <a:off x="2281404" y="4880107"/>
            <a:ext cx="4148398" cy="7441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350" dirty="0">
                <a:latin typeface="Times New Roman" panose="02020603050405020304" pitchFamily="18" charset="0"/>
                <a:ea typeface="宋体" panose="02010600030101010101" pitchFamily="2" charset="-122"/>
                <a:cs typeface="Times New Roman" panose="02020603050405020304" pitchFamily="18" charset="0"/>
              </a:rPr>
              <a:t>Encoder</a:t>
            </a:r>
            <a:r>
              <a:rPr lang="zh-CN" altLang="en-US" sz="1350" dirty="0">
                <a:latin typeface="Times New Roman" panose="02020603050405020304" pitchFamily="18" charset="0"/>
                <a:ea typeface="宋体" panose="02010600030101010101" pitchFamily="2" charset="-122"/>
                <a:cs typeface="Times New Roman" panose="02020603050405020304" pitchFamily="18" charset="0"/>
              </a:rPr>
              <a:t>部分</a:t>
            </a:r>
            <a:r>
              <a:rPr lang="zh-CN" altLang="en-US" sz="135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35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fluid.layers.dynamic_lstm</a:t>
            </a:r>
            <a:endParaRPr lang="en-US" altLang="zh-CN" sz="135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35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350" dirty="0">
                <a:latin typeface="Times New Roman" panose="02020603050405020304" pitchFamily="18" charset="0"/>
                <a:ea typeface="宋体" panose="02010600030101010101" pitchFamily="2" charset="-122"/>
                <a:cs typeface="Times New Roman" panose="02020603050405020304" pitchFamily="18" charset="0"/>
              </a:rPr>
              <a:t>De</a:t>
            </a:r>
            <a:r>
              <a:rPr lang="en-US" altLang="zh-CN" sz="1350" dirty="0">
                <a:latin typeface="Times New Roman" panose="02020603050405020304" pitchFamily="18" charset="0"/>
                <a:ea typeface="宋体" panose="02010600030101010101" pitchFamily="2" charset="-122"/>
                <a:cs typeface="Times New Roman" panose="02020603050405020304" pitchFamily="18" charset="0"/>
              </a:rPr>
              <a:t>coder</a:t>
            </a:r>
            <a:r>
              <a:rPr lang="zh-CN" altLang="en-US" sz="1350" dirty="0">
                <a:latin typeface="Times New Roman" panose="02020603050405020304" pitchFamily="18" charset="0"/>
                <a:ea typeface="宋体" panose="02010600030101010101" pitchFamily="2" charset="-122"/>
                <a:cs typeface="Times New Roman" panose="02020603050405020304" pitchFamily="18" charset="0"/>
              </a:rPr>
              <a:t>部分</a:t>
            </a:r>
            <a:r>
              <a:rPr lang="zh-CN" altLang="en-US" sz="135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35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Training Decoder + </a:t>
            </a:r>
            <a:r>
              <a:rPr lang="en-US" altLang="zh-CN" sz="135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BeamSearchDecoder</a:t>
            </a:r>
            <a:endParaRPr lang="en-US" altLang="zh-CN" sz="135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1469522" y="745611"/>
            <a:ext cx="7128247" cy="461665"/>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基于</a:t>
            </a:r>
            <a:r>
              <a:rPr lang="en-US" altLang="zh-CN" sz="2400" dirty="0">
                <a:latin typeface="楷体" panose="02010609060101010101" pitchFamily="49" charset="-122"/>
                <a:ea typeface="楷体" panose="02010609060101010101" pitchFamily="49" charset="-122"/>
              </a:rPr>
              <a:t>Seq2Seq + Attention</a:t>
            </a:r>
            <a:r>
              <a:rPr lang="zh-CN" altLang="en-US" sz="2400" dirty="0">
                <a:latin typeface="楷体" panose="02010609060101010101" pitchFamily="49" charset="-122"/>
                <a:ea typeface="楷体" panose="02010609060101010101" pitchFamily="49" charset="-122"/>
              </a:rPr>
              <a:t>架构的智能诗句识别模型</a:t>
            </a:r>
          </a:p>
        </p:txBody>
      </p:sp>
    </p:spTree>
    <p:extLst>
      <p:ext uri="{BB962C8B-B14F-4D97-AF65-F5344CB8AC3E}">
        <p14:creationId xmlns:p14="http://schemas.microsoft.com/office/powerpoint/2010/main" val="310373295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35244"/>
            <a:ext cx="8974250" cy="4254903"/>
          </a:xfrm>
          <a:prstGeom prst="rect">
            <a:avLst/>
          </a:prstGeom>
        </p:spPr>
      </p:pic>
      <p:grpSp>
        <p:nvGrpSpPr>
          <p:cNvPr id="3" name="组 2"/>
          <p:cNvGrpSpPr/>
          <p:nvPr/>
        </p:nvGrpSpPr>
        <p:grpSpPr>
          <a:xfrm>
            <a:off x="385012" y="1235748"/>
            <a:ext cx="998621" cy="957008"/>
            <a:chOff x="2197769" y="1611569"/>
            <a:chExt cx="1331495" cy="127601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5" name="文本框 4"/>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伍</a:t>
              </a:r>
            </a:p>
          </p:txBody>
        </p:sp>
      </p:grpSp>
      <p:sp>
        <p:nvSpPr>
          <p:cNvPr id="6" name="文本框 5"/>
          <p:cNvSpPr txBox="1"/>
          <p:nvPr/>
        </p:nvSpPr>
        <p:spPr>
          <a:xfrm>
            <a:off x="653835" y="219275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系统演示</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7" name="文本框 6"/>
          <p:cNvSpPr txBox="1"/>
          <p:nvPr/>
        </p:nvSpPr>
        <p:spPr>
          <a:xfrm>
            <a:off x="1117922" y="2483459"/>
            <a:ext cx="323165" cy="1122666"/>
          </a:xfrm>
          <a:prstGeom prst="rect">
            <a:avLst/>
          </a:prstGeom>
          <a:noFill/>
        </p:spPr>
        <p:txBody>
          <a:bodyPr vert="eaVert" wrap="square" rtlCol="0">
            <a:spAutoFit/>
          </a:bodyPr>
          <a:lstStyle/>
          <a:p>
            <a:pPr algn="dist"/>
            <a:r>
              <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主页和游戏模式</a:t>
            </a:r>
            <a:endPar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11" name="右箭头 10"/>
          <p:cNvSpPr/>
          <p:nvPr/>
        </p:nvSpPr>
        <p:spPr>
          <a:xfrm>
            <a:off x="3860372" y="2972027"/>
            <a:ext cx="626753" cy="34169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形标注 13"/>
          <p:cNvSpPr/>
          <p:nvPr/>
        </p:nvSpPr>
        <p:spPr>
          <a:xfrm>
            <a:off x="7001146" y="1479793"/>
            <a:ext cx="1973104" cy="672069"/>
          </a:xfrm>
          <a:prstGeom prst="wedgeEllipseCallout">
            <a:avLst>
              <a:gd name="adj1" fmla="val -58766"/>
              <a:gd name="adj2" fmla="val 637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楷体" panose="02010609060101010101" pitchFamily="49" charset="-122"/>
                <a:ea typeface="楷体" panose="02010609060101010101" pitchFamily="49" charset="-122"/>
              </a:rPr>
              <a:t>两种游戏模式</a:t>
            </a:r>
            <a:endParaRPr lang="zh-CN" altLang="en-US" sz="2000" dirty="0">
              <a:solidFill>
                <a:schemeClr val="tx1"/>
              </a:solidFill>
              <a:latin typeface="楷体" panose="02010609060101010101" pitchFamily="49" charset="-122"/>
              <a:ea typeface="楷体" panose="02010609060101010101" pitchFamily="49" charset="-122"/>
            </a:endParaRPr>
          </a:p>
        </p:txBody>
      </p:sp>
      <p:sp>
        <p:nvSpPr>
          <p:cNvPr id="15" name="椭圆形标注 14"/>
          <p:cNvSpPr/>
          <p:nvPr/>
        </p:nvSpPr>
        <p:spPr>
          <a:xfrm>
            <a:off x="222892" y="5919400"/>
            <a:ext cx="1657025" cy="451071"/>
          </a:xfrm>
          <a:prstGeom prst="wedgeEllipseCallout">
            <a:avLst>
              <a:gd name="adj1" fmla="val 34261"/>
              <a:gd name="adj2" fmla="val -9884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楷体" panose="02010609060101010101" pitchFamily="49" charset="-122"/>
                <a:ea typeface="楷体" panose="02010609060101010101" pitchFamily="49" charset="-122"/>
              </a:rPr>
              <a:t>起始页</a:t>
            </a:r>
            <a:endParaRPr lang="zh-CN" altLang="en-US" sz="1500" dirty="0">
              <a:solidFill>
                <a:schemeClr val="tx1"/>
              </a:solidFill>
              <a:latin typeface="楷体" panose="02010609060101010101" pitchFamily="49" charset="-122"/>
              <a:ea typeface="楷体" panose="02010609060101010101" pitchFamily="49" charset="-122"/>
            </a:endParaRPr>
          </a:p>
        </p:txBody>
      </p:sp>
      <p:pic>
        <p:nvPicPr>
          <p:cNvPr id="16" name="图片 15"/>
          <p:cNvPicPr>
            <a:picLocks noChangeAspect="1"/>
          </p:cNvPicPr>
          <p:nvPr/>
        </p:nvPicPr>
        <p:blipFill>
          <a:blip r:embed="rId4"/>
          <a:stretch>
            <a:fillRect/>
          </a:stretch>
        </p:blipFill>
        <p:spPr>
          <a:xfrm>
            <a:off x="1548875" y="1397312"/>
            <a:ext cx="2203708" cy="4238706"/>
          </a:xfrm>
          <a:prstGeom prst="rect">
            <a:avLst/>
          </a:prstGeom>
        </p:spPr>
      </p:pic>
      <p:pic>
        <p:nvPicPr>
          <p:cNvPr id="17" name="图片 16"/>
          <p:cNvPicPr>
            <a:picLocks noChangeAspect="1"/>
          </p:cNvPicPr>
          <p:nvPr/>
        </p:nvPicPr>
        <p:blipFill>
          <a:blip r:embed="rId5"/>
          <a:stretch>
            <a:fillRect/>
          </a:stretch>
        </p:blipFill>
        <p:spPr>
          <a:xfrm>
            <a:off x="4553283" y="1334108"/>
            <a:ext cx="2156605" cy="4237388"/>
          </a:xfrm>
          <a:prstGeom prst="rect">
            <a:avLst/>
          </a:prstGeom>
        </p:spPr>
      </p:pic>
    </p:spTree>
    <p:extLst>
      <p:ext uri="{BB962C8B-B14F-4D97-AF65-F5344CB8AC3E}">
        <p14:creationId xmlns:p14="http://schemas.microsoft.com/office/powerpoint/2010/main" val="193742317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482857"/>
            <a:ext cx="9039639" cy="4254903"/>
          </a:xfrm>
          <a:prstGeom prst="rect">
            <a:avLst/>
          </a:prstGeom>
        </p:spPr>
      </p:pic>
      <p:grpSp>
        <p:nvGrpSpPr>
          <p:cNvPr id="3" name="组 2"/>
          <p:cNvGrpSpPr/>
          <p:nvPr/>
        </p:nvGrpSpPr>
        <p:grpSpPr>
          <a:xfrm>
            <a:off x="385012" y="1235748"/>
            <a:ext cx="998621" cy="957008"/>
            <a:chOff x="2197769" y="1611569"/>
            <a:chExt cx="1331495" cy="127601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5" name="文本框 4"/>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伍</a:t>
              </a:r>
            </a:p>
          </p:txBody>
        </p:sp>
      </p:grpSp>
      <p:sp>
        <p:nvSpPr>
          <p:cNvPr id="6" name="文本框 5"/>
          <p:cNvSpPr txBox="1"/>
          <p:nvPr/>
        </p:nvSpPr>
        <p:spPr>
          <a:xfrm>
            <a:off x="653835" y="219275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系统演示</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7" name="文本框 6"/>
          <p:cNvSpPr txBox="1"/>
          <p:nvPr/>
        </p:nvSpPr>
        <p:spPr>
          <a:xfrm>
            <a:off x="1117922" y="2623083"/>
            <a:ext cx="323165" cy="983042"/>
          </a:xfrm>
          <a:prstGeom prst="rect">
            <a:avLst/>
          </a:prstGeom>
          <a:noFill/>
        </p:spPr>
        <p:txBody>
          <a:bodyPr vert="eaVert" wrap="square" rtlCol="0">
            <a:spAutoFit/>
          </a:bodyPr>
          <a:lstStyle/>
          <a:p>
            <a:pPr algn="dist"/>
            <a:r>
              <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慧眼识诗模式</a:t>
            </a:r>
            <a:endPar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10" name="右箭头 9"/>
          <p:cNvSpPr/>
          <p:nvPr/>
        </p:nvSpPr>
        <p:spPr>
          <a:xfrm>
            <a:off x="3530766" y="2943754"/>
            <a:ext cx="486365" cy="34169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 name="图片 11"/>
          <p:cNvPicPr>
            <a:picLocks noChangeAspect="1"/>
          </p:cNvPicPr>
          <p:nvPr/>
        </p:nvPicPr>
        <p:blipFill>
          <a:blip r:embed="rId5"/>
          <a:stretch>
            <a:fillRect/>
          </a:stretch>
        </p:blipFill>
        <p:spPr>
          <a:xfrm>
            <a:off x="1576165" y="1331561"/>
            <a:ext cx="1812708" cy="3815248"/>
          </a:xfrm>
          <a:prstGeom prst="rect">
            <a:avLst/>
          </a:prstGeom>
        </p:spPr>
      </p:pic>
      <p:sp>
        <p:nvSpPr>
          <p:cNvPr id="15" name="右箭头 14"/>
          <p:cNvSpPr/>
          <p:nvPr/>
        </p:nvSpPr>
        <p:spPr>
          <a:xfrm>
            <a:off x="6170891" y="2955036"/>
            <a:ext cx="486365" cy="34169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形标注 16"/>
          <p:cNvSpPr/>
          <p:nvPr/>
        </p:nvSpPr>
        <p:spPr>
          <a:xfrm>
            <a:off x="124239" y="5436910"/>
            <a:ext cx="3146007" cy="1135109"/>
          </a:xfrm>
          <a:prstGeom prst="wedgeEllipseCallout">
            <a:avLst>
              <a:gd name="adj1" fmla="val 5091"/>
              <a:gd name="adj2" fmla="val -10894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楷体" panose="02010609060101010101" pitchFamily="49" charset="-122"/>
                <a:ea typeface="楷体" panose="02010609060101010101" pitchFamily="49" charset="-122"/>
              </a:rPr>
              <a:t>给定一个九宫格，玩家</a:t>
            </a:r>
            <a:r>
              <a:rPr lang="zh-CN" altLang="en-US" sz="1600" dirty="0">
                <a:solidFill>
                  <a:schemeClr val="tx1"/>
                </a:solidFill>
                <a:latin typeface="楷体" panose="02010609060101010101" pitchFamily="49" charset="-122"/>
                <a:ea typeface="楷体" panose="02010609060101010101" pitchFamily="49" charset="-122"/>
              </a:rPr>
              <a:t>需要依次</a:t>
            </a:r>
            <a:r>
              <a:rPr lang="zh-CN" altLang="en-US" sz="1600" dirty="0" smtClean="0">
                <a:solidFill>
                  <a:schemeClr val="tx1"/>
                </a:solidFill>
                <a:latin typeface="楷体" panose="02010609060101010101" pitchFamily="49" charset="-122"/>
                <a:ea typeface="楷体" panose="02010609060101010101" pitchFamily="49" charset="-122"/>
              </a:rPr>
              <a:t>点击九宫格中汉字</a:t>
            </a:r>
            <a:r>
              <a:rPr lang="zh-CN" altLang="en-US" sz="1600" dirty="0">
                <a:solidFill>
                  <a:schemeClr val="tx1"/>
                </a:solidFill>
                <a:latin typeface="楷体" panose="02010609060101010101" pitchFamily="49" charset="-122"/>
                <a:ea typeface="楷体" panose="02010609060101010101" pitchFamily="49" charset="-122"/>
              </a:rPr>
              <a:t>选择</a:t>
            </a:r>
            <a:r>
              <a:rPr lang="zh-CN" altLang="en-US" sz="1600" dirty="0" smtClean="0">
                <a:solidFill>
                  <a:schemeClr val="tx1"/>
                </a:solidFill>
                <a:latin typeface="楷体" panose="02010609060101010101" pitchFamily="49" charset="-122"/>
                <a:ea typeface="楷体" panose="02010609060101010101" pitchFamily="49" charset="-122"/>
              </a:rPr>
              <a:t>出一句诗</a:t>
            </a:r>
            <a:endParaRPr lang="zh-CN" altLang="en-US" sz="1600" dirty="0">
              <a:solidFill>
                <a:schemeClr val="tx1"/>
              </a:solidFill>
              <a:latin typeface="楷体" panose="02010609060101010101" pitchFamily="49" charset="-122"/>
              <a:ea typeface="楷体" panose="02010609060101010101" pitchFamily="49" charset="-122"/>
            </a:endParaRP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8839" y="1784251"/>
            <a:ext cx="1739657" cy="2887140"/>
          </a:xfrm>
          <a:prstGeom prst="rect">
            <a:avLst/>
          </a:prstGeom>
        </p:spPr>
      </p:pic>
      <p:grpSp>
        <p:nvGrpSpPr>
          <p:cNvPr id="16" name="组合 15"/>
          <p:cNvGrpSpPr/>
          <p:nvPr/>
        </p:nvGrpSpPr>
        <p:grpSpPr>
          <a:xfrm>
            <a:off x="4199401" y="1389126"/>
            <a:ext cx="1871836" cy="3935852"/>
            <a:chOff x="3971070" y="1307927"/>
            <a:chExt cx="1871836" cy="3935852"/>
          </a:xfrm>
        </p:grpSpPr>
        <p:pic>
          <p:nvPicPr>
            <p:cNvPr id="13" name="图片 12"/>
            <p:cNvPicPr>
              <a:picLocks noChangeAspect="1"/>
            </p:cNvPicPr>
            <p:nvPr/>
          </p:nvPicPr>
          <p:blipFill>
            <a:blip r:embed="rId7"/>
            <a:stretch>
              <a:fillRect/>
            </a:stretch>
          </p:blipFill>
          <p:spPr>
            <a:xfrm>
              <a:off x="3971070" y="1307927"/>
              <a:ext cx="1871836" cy="3935852"/>
            </a:xfrm>
            <a:prstGeom prst="rect">
              <a:avLst/>
            </a:prstGeom>
          </p:spPr>
        </p:pic>
        <p:pic>
          <p:nvPicPr>
            <p:cNvPr id="9" name="图片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83879" y="1703051"/>
              <a:ext cx="1667978" cy="2982622"/>
            </a:xfrm>
            <a:prstGeom prst="rect">
              <a:avLst/>
            </a:prstGeom>
          </p:spPr>
        </p:pic>
      </p:grpSp>
      <p:grpSp>
        <p:nvGrpSpPr>
          <p:cNvPr id="2" name="组合 1"/>
          <p:cNvGrpSpPr/>
          <p:nvPr/>
        </p:nvGrpSpPr>
        <p:grpSpPr>
          <a:xfrm>
            <a:off x="6832899" y="1396879"/>
            <a:ext cx="2007582" cy="3777148"/>
            <a:chOff x="6549078" y="1523498"/>
            <a:chExt cx="1758002" cy="3650962"/>
          </a:xfrm>
        </p:grpSpPr>
        <p:pic>
          <p:nvPicPr>
            <p:cNvPr id="14" name="图片 13"/>
            <p:cNvPicPr>
              <a:picLocks noChangeAspect="1"/>
            </p:cNvPicPr>
            <p:nvPr/>
          </p:nvPicPr>
          <p:blipFill>
            <a:blip r:embed="rId9"/>
            <a:stretch>
              <a:fillRect/>
            </a:stretch>
          </p:blipFill>
          <p:spPr>
            <a:xfrm>
              <a:off x="6549078" y="1523498"/>
              <a:ext cx="1758002" cy="3650962"/>
            </a:xfrm>
            <a:prstGeom prst="rect">
              <a:avLst/>
            </a:prstGeom>
          </p:spPr>
        </p:pic>
        <p:pic>
          <p:nvPicPr>
            <p:cNvPr id="11" name="图片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7363" y="1981137"/>
              <a:ext cx="1543397" cy="2750539"/>
            </a:xfrm>
            <a:prstGeom prst="rect">
              <a:avLst/>
            </a:prstGeom>
          </p:spPr>
        </p:pic>
      </p:grpSp>
      <p:sp>
        <p:nvSpPr>
          <p:cNvPr id="19" name="椭圆形标注 18"/>
          <p:cNvSpPr/>
          <p:nvPr/>
        </p:nvSpPr>
        <p:spPr>
          <a:xfrm>
            <a:off x="3713062" y="5654252"/>
            <a:ext cx="2358175" cy="811936"/>
          </a:xfrm>
          <a:prstGeom prst="wedgeEllipseCallout">
            <a:avLst>
              <a:gd name="adj1" fmla="val -13994"/>
              <a:gd name="adj2" fmla="val -12270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玩家可以点击</a:t>
            </a:r>
            <a:r>
              <a:rPr lang="zh-CN" altLang="en-US" sz="1600" dirty="0" smtClean="0">
                <a:solidFill>
                  <a:schemeClr val="tx1"/>
                </a:solidFill>
                <a:latin typeface="楷体" panose="02010609060101010101" pitchFamily="49" charset="-122"/>
                <a:ea typeface="楷体" panose="02010609060101010101" pitchFamily="49" charset="-122"/>
              </a:rPr>
              <a:t>右上方</a:t>
            </a:r>
            <a:r>
              <a:rPr lang="zh-CN" altLang="en-US" sz="1600" dirty="0">
                <a:solidFill>
                  <a:schemeClr val="tx1"/>
                </a:solidFill>
                <a:latin typeface="楷体" panose="02010609060101010101" pitchFamily="49" charset="-122"/>
                <a:ea typeface="楷体" panose="02010609060101010101" pitchFamily="49" charset="-122"/>
              </a:rPr>
              <a:t>问号</a:t>
            </a:r>
            <a:r>
              <a:rPr lang="zh-CN" altLang="en-US" sz="1600" dirty="0" smtClean="0">
                <a:solidFill>
                  <a:schemeClr val="tx1"/>
                </a:solidFill>
                <a:latin typeface="楷体" panose="02010609060101010101" pitchFamily="49" charset="-122"/>
                <a:ea typeface="楷体" panose="02010609060101010101" pitchFamily="49" charset="-122"/>
              </a:rPr>
              <a:t>按钮</a:t>
            </a:r>
            <a:r>
              <a:rPr lang="zh-CN" altLang="en-US" sz="1600" dirty="0">
                <a:solidFill>
                  <a:schemeClr val="tx1"/>
                </a:solidFill>
                <a:latin typeface="楷体" panose="02010609060101010101" pitchFamily="49" charset="-122"/>
                <a:ea typeface="楷体" panose="02010609060101010101" pitchFamily="49" charset="-122"/>
              </a:rPr>
              <a:t>查看帮助</a:t>
            </a:r>
            <a:endParaRPr lang="zh-CN" altLang="en-US" sz="1600" dirty="0">
              <a:solidFill>
                <a:schemeClr val="tx1"/>
              </a:solidFill>
              <a:latin typeface="楷体" panose="02010609060101010101" pitchFamily="49" charset="-122"/>
              <a:ea typeface="楷体" panose="02010609060101010101" pitchFamily="49" charset="-122"/>
            </a:endParaRPr>
          </a:p>
        </p:txBody>
      </p:sp>
      <p:sp>
        <p:nvSpPr>
          <p:cNvPr id="18" name="椭圆形标注 17"/>
          <p:cNvSpPr/>
          <p:nvPr/>
        </p:nvSpPr>
        <p:spPr>
          <a:xfrm>
            <a:off x="6203716" y="5713887"/>
            <a:ext cx="2703443" cy="917767"/>
          </a:xfrm>
          <a:prstGeom prst="wedgeEllipseCallout">
            <a:avLst>
              <a:gd name="adj1" fmla="val -16735"/>
              <a:gd name="adj2" fmla="val -14211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如果正确，就可以加一分，继续挑战下一关</a:t>
            </a:r>
            <a:endParaRPr lang="zh-CN" altLang="en-US" sz="16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284198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7" grpId="0" animBg="1"/>
      <p:bldP spid="19"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65062"/>
            <a:ext cx="8994128" cy="4264328"/>
          </a:xfrm>
          <a:prstGeom prst="rect">
            <a:avLst/>
          </a:prstGeom>
        </p:spPr>
      </p:pic>
      <p:grpSp>
        <p:nvGrpSpPr>
          <p:cNvPr id="3" name="组 2"/>
          <p:cNvGrpSpPr/>
          <p:nvPr/>
        </p:nvGrpSpPr>
        <p:grpSpPr>
          <a:xfrm>
            <a:off x="385012" y="1235748"/>
            <a:ext cx="998621" cy="957008"/>
            <a:chOff x="2197769" y="1611569"/>
            <a:chExt cx="1331495" cy="127601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5" name="文本框 4"/>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伍</a:t>
              </a:r>
            </a:p>
          </p:txBody>
        </p:sp>
      </p:grpSp>
      <p:sp>
        <p:nvSpPr>
          <p:cNvPr id="6" name="文本框 5"/>
          <p:cNvSpPr txBox="1"/>
          <p:nvPr/>
        </p:nvSpPr>
        <p:spPr>
          <a:xfrm>
            <a:off x="653835" y="219275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系统演示</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7" name="文本框 6"/>
          <p:cNvSpPr txBox="1"/>
          <p:nvPr/>
        </p:nvSpPr>
        <p:spPr>
          <a:xfrm>
            <a:off x="1117922" y="2569683"/>
            <a:ext cx="323165" cy="1036442"/>
          </a:xfrm>
          <a:prstGeom prst="rect">
            <a:avLst/>
          </a:prstGeom>
          <a:noFill/>
        </p:spPr>
        <p:txBody>
          <a:bodyPr vert="eaVert" wrap="square" rtlCol="0">
            <a:spAutoFit/>
          </a:bodyPr>
          <a:lstStyle/>
          <a:p>
            <a:pPr algn="dist"/>
            <a:r>
              <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抛砖引玉模式</a:t>
            </a:r>
            <a:endPar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pic>
        <p:nvPicPr>
          <p:cNvPr id="9" name="图片 8"/>
          <p:cNvPicPr>
            <a:picLocks noChangeAspect="1"/>
          </p:cNvPicPr>
          <p:nvPr/>
        </p:nvPicPr>
        <p:blipFill>
          <a:blip r:embed="rId4"/>
          <a:stretch>
            <a:fillRect/>
          </a:stretch>
        </p:blipFill>
        <p:spPr>
          <a:xfrm>
            <a:off x="1762709" y="1397312"/>
            <a:ext cx="1969620" cy="4054167"/>
          </a:xfrm>
          <a:prstGeom prst="rect">
            <a:avLst/>
          </a:prstGeom>
        </p:spPr>
      </p:pic>
      <p:pic>
        <p:nvPicPr>
          <p:cNvPr id="10" name="图片 9"/>
          <p:cNvPicPr>
            <a:picLocks noChangeAspect="1"/>
          </p:cNvPicPr>
          <p:nvPr/>
        </p:nvPicPr>
        <p:blipFill>
          <a:blip r:embed="rId5"/>
          <a:stretch>
            <a:fillRect/>
          </a:stretch>
        </p:blipFill>
        <p:spPr>
          <a:xfrm>
            <a:off x="4923570" y="1404389"/>
            <a:ext cx="1954717" cy="4047090"/>
          </a:xfrm>
          <a:prstGeom prst="rect">
            <a:avLst/>
          </a:prstGeom>
        </p:spPr>
      </p:pic>
      <p:sp>
        <p:nvSpPr>
          <p:cNvPr id="11" name="右箭头 10"/>
          <p:cNvSpPr/>
          <p:nvPr/>
        </p:nvSpPr>
        <p:spPr>
          <a:xfrm>
            <a:off x="4053953" y="3029734"/>
            <a:ext cx="486365" cy="34169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3885" y="1891191"/>
            <a:ext cx="1706151" cy="3035641"/>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65299" y="1891191"/>
            <a:ext cx="1698498" cy="3035641"/>
          </a:xfrm>
          <a:prstGeom prst="rect">
            <a:avLst/>
          </a:prstGeom>
        </p:spPr>
      </p:pic>
      <p:sp>
        <p:nvSpPr>
          <p:cNvPr id="13" name="椭圆形标注 12"/>
          <p:cNvSpPr/>
          <p:nvPr/>
        </p:nvSpPr>
        <p:spPr>
          <a:xfrm>
            <a:off x="385012" y="5608723"/>
            <a:ext cx="2949566" cy="799764"/>
          </a:xfrm>
          <a:prstGeom prst="wedgeEllipseCallout">
            <a:avLst>
              <a:gd name="adj1" fmla="val 4940"/>
              <a:gd name="adj2" fmla="val -1154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楷体" panose="02010609060101010101" pitchFamily="49" charset="-122"/>
                <a:ea typeface="楷体" panose="02010609060101010101" pitchFamily="49" charset="-122"/>
              </a:rPr>
              <a:t>给定机器一个九宫格，玩家可以更换题目</a:t>
            </a:r>
            <a:endParaRPr lang="zh-CN" altLang="en-US" sz="1600" dirty="0">
              <a:solidFill>
                <a:schemeClr val="tx1"/>
              </a:solidFill>
              <a:latin typeface="楷体" panose="02010609060101010101" pitchFamily="49" charset="-122"/>
              <a:ea typeface="楷体" panose="02010609060101010101" pitchFamily="49" charset="-122"/>
            </a:endParaRPr>
          </a:p>
        </p:txBody>
      </p:sp>
      <p:sp>
        <p:nvSpPr>
          <p:cNvPr id="14" name="椭圆形标注 13"/>
          <p:cNvSpPr/>
          <p:nvPr/>
        </p:nvSpPr>
        <p:spPr>
          <a:xfrm>
            <a:off x="3886899" y="5577684"/>
            <a:ext cx="2949566" cy="799764"/>
          </a:xfrm>
          <a:prstGeom prst="wedgeEllipseCallout">
            <a:avLst>
              <a:gd name="adj1" fmla="val 4940"/>
              <a:gd name="adj2" fmla="val -1154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楷体" panose="02010609060101010101" pitchFamily="49" charset="-122"/>
                <a:ea typeface="楷体" panose="02010609060101010101" pitchFamily="49" charset="-122"/>
              </a:rPr>
              <a:t>点击确认键，机器自动识别诗句</a:t>
            </a:r>
            <a:endParaRPr lang="zh-CN" altLang="en-US" sz="16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620030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alphaModFix amt="70000"/>
            <a:extLst>
              <a:ext uri="{28A0092B-C50C-407E-A947-70E740481C1C}">
                <a14:useLocalDpi xmlns:a14="http://schemas.microsoft.com/office/drawing/2010/main" val="0"/>
              </a:ext>
            </a:extLst>
          </a:blip>
          <a:srcRect l="508" r="826"/>
          <a:stretch/>
        </p:blipFill>
        <p:spPr>
          <a:xfrm>
            <a:off x="60960" y="2715437"/>
            <a:ext cx="9022080" cy="3218391"/>
          </a:xfrm>
          <a:prstGeom prst="rect">
            <a:avLst/>
          </a:prstGeom>
        </p:spPr>
      </p:pic>
      <p:grpSp>
        <p:nvGrpSpPr>
          <p:cNvPr id="6" name="组 5"/>
          <p:cNvGrpSpPr/>
          <p:nvPr/>
        </p:nvGrpSpPr>
        <p:grpSpPr>
          <a:xfrm>
            <a:off x="953432" y="2065927"/>
            <a:ext cx="998621" cy="957008"/>
            <a:chOff x="2197769" y="1611569"/>
            <a:chExt cx="1331495" cy="127601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5" name="文本框 4"/>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壹</a:t>
              </a:r>
            </a:p>
          </p:txBody>
        </p:sp>
      </p:grpSp>
      <p:sp>
        <p:nvSpPr>
          <p:cNvPr id="8" name="文本框 7"/>
          <p:cNvSpPr txBox="1"/>
          <p:nvPr/>
        </p:nvSpPr>
        <p:spPr>
          <a:xfrm>
            <a:off x="1215214" y="3022935"/>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作品背景</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grpSp>
        <p:nvGrpSpPr>
          <p:cNvPr id="11" name="组 10"/>
          <p:cNvGrpSpPr/>
          <p:nvPr/>
        </p:nvGrpSpPr>
        <p:grpSpPr>
          <a:xfrm>
            <a:off x="2560342" y="2065927"/>
            <a:ext cx="998621" cy="957008"/>
            <a:chOff x="2197769" y="1611569"/>
            <a:chExt cx="1331495" cy="1276010"/>
          </a:xfrm>
        </p:grpSpPr>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13" name="文本框 12"/>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贰</a:t>
              </a:r>
            </a:p>
          </p:txBody>
        </p:sp>
      </p:grpSp>
      <p:sp>
        <p:nvSpPr>
          <p:cNvPr id="14" name="文本框 13"/>
          <p:cNvSpPr txBox="1"/>
          <p:nvPr/>
        </p:nvSpPr>
        <p:spPr>
          <a:xfrm>
            <a:off x="2829166" y="3022935"/>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作品简介</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grpSp>
        <p:nvGrpSpPr>
          <p:cNvPr id="16" name="组 15"/>
          <p:cNvGrpSpPr/>
          <p:nvPr/>
        </p:nvGrpSpPr>
        <p:grpSpPr>
          <a:xfrm>
            <a:off x="4106635" y="2065927"/>
            <a:ext cx="998621" cy="957008"/>
            <a:chOff x="2197769" y="1611569"/>
            <a:chExt cx="1331495" cy="1276010"/>
          </a:xfrm>
        </p:grpSpPr>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18" name="文本框 17"/>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叁</a:t>
              </a:r>
            </a:p>
          </p:txBody>
        </p:sp>
      </p:grpSp>
      <p:sp>
        <p:nvSpPr>
          <p:cNvPr id="19" name="文本框 18"/>
          <p:cNvSpPr txBox="1"/>
          <p:nvPr/>
        </p:nvSpPr>
        <p:spPr>
          <a:xfrm>
            <a:off x="4375458" y="3022934"/>
            <a:ext cx="588623" cy="204189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创意和理念 </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grpSp>
        <p:nvGrpSpPr>
          <p:cNvPr id="21" name="组 20"/>
          <p:cNvGrpSpPr/>
          <p:nvPr/>
        </p:nvGrpSpPr>
        <p:grpSpPr>
          <a:xfrm>
            <a:off x="5652927" y="2038458"/>
            <a:ext cx="998621" cy="957008"/>
            <a:chOff x="2197769" y="1611569"/>
            <a:chExt cx="1331495" cy="1276010"/>
          </a:xfrm>
        </p:grpSpPr>
        <p:pic>
          <p:nvPicPr>
            <p:cNvPr id="22" name="图片 21"/>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23" name="文本框 22"/>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肆</a:t>
              </a:r>
            </a:p>
          </p:txBody>
        </p:sp>
      </p:grpSp>
      <p:sp>
        <p:nvSpPr>
          <p:cNvPr id="24" name="文本框 23"/>
          <p:cNvSpPr txBox="1"/>
          <p:nvPr/>
        </p:nvSpPr>
        <p:spPr>
          <a:xfrm>
            <a:off x="5921750" y="299546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技术原理</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grpSp>
        <p:nvGrpSpPr>
          <p:cNvPr id="26" name="组 20"/>
          <p:cNvGrpSpPr/>
          <p:nvPr/>
        </p:nvGrpSpPr>
        <p:grpSpPr>
          <a:xfrm>
            <a:off x="7115634" y="2038458"/>
            <a:ext cx="998621" cy="957008"/>
            <a:chOff x="2197769" y="1611569"/>
            <a:chExt cx="1331495" cy="1276010"/>
          </a:xfrm>
        </p:grpSpPr>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28" name="文本框 27"/>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伍</a:t>
              </a:r>
            </a:p>
          </p:txBody>
        </p:sp>
      </p:grpSp>
      <p:sp>
        <p:nvSpPr>
          <p:cNvPr id="29" name="文本框 28"/>
          <p:cNvSpPr txBox="1"/>
          <p:nvPr/>
        </p:nvSpPr>
        <p:spPr>
          <a:xfrm>
            <a:off x="7384457" y="299546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系统演示</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Tree>
    <p:extLst>
      <p:ext uri="{BB962C8B-B14F-4D97-AF65-F5344CB8AC3E}">
        <p14:creationId xmlns:p14="http://schemas.microsoft.com/office/powerpoint/2010/main" val="847693858"/>
      </p:ext>
    </p:extLst>
  </p:cSld>
  <p:clrMapOvr>
    <a:masterClrMapping/>
  </p:clrMapOvr>
  <mc:AlternateContent xmlns:mc="http://schemas.openxmlformats.org/markup-compatibility/2006">
    <mc:Choice xmlns:p14="http://schemas.microsoft.com/office/powerpoint/2010/main" Requires="p14">
      <p:transition p14:dur="0" advTm="14102"/>
    </mc:Choice>
    <mc:Fallback>
      <p:transition advTm="1410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t="18412" r="2410" b="9930"/>
          <a:stretch/>
        </p:blipFill>
        <p:spPr>
          <a:xfrm>
            <a:off x="-58442" y="2020128"/>
            <a:ext cx="9130100" cy="3980622"/>
          </a:xfrm>
          <a:prstGeom prst="rect">
            <a:avLst/>
          </a:prstGeom>
        </p:spPr>
      </p:pic>
      <p:sp>
        <p:nvSpPr>
          <p:cNvPr id="3" name="文本框 2"/>
          <p:cNvSpPr txBox="1"/>
          <p:nvPr/>
        </p:nvSpPr>
        <p:spPr>
          <a:xfrm>
            <a:off x="3756402" y="1647411"/>
            <a:ext cx="1685077" cy="3145735"/>
          </a:xfrm>
          <a:prstGeom prst="rect">
            <a:avLst/>
          </a:prstGeom>
          <a:noFill/>
        </p:spPr>
        <p:txBody>
          <a:bodyPr vert="eaVert" wrap="square" rtlCol="0">
            <a:spAutoFit/>
          </a:bodyPr>
          <a:lstStyle/>
          <a:p>
            <a:pPr algn="dist"/>
            <a:r>
              <a:rPr kumimoji="1" lang="zh-CN" altLang="en-US" sz="975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谢谢</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0427" y="4174021"/>
            <a:ext cx="302103" cy="6191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449" y="1647411"/>
            <a:ext cx="1486602" cy="1249017"/>
          </a:xfrm>
          <a:prstGeom prst="rect">
            <a:avLst/>
          </a:prstGeom>
        </p:spPr>
      </p:pic>
      <p:pic>
        <p:nvPicPr>
          <p:cNvPr id="6" name="图片 5"/>
          <p:cNvPicPr>
            <a:picLocks noChangeAspect="1"/>
          </p:cNvPicPr>
          <p:nvPr/>
        </p:nvPicPr>
        <p:blipFill>
          <a:blip r:embed="rId5" cstate="print">
            <a:alphaModFix amt="85000"/>
            <a:extLst>
              <a:ext uri="{28A0092B-C50C-407E-A947-70E740481C1C}">
                <a14:useLocalDpi xmlns:a14="http://schemas.microsoft.com/office/drawing/2010/main" val="0"/>
              </a:ext>
            </a:extLst>
          </a:blip>
          <a:stretch>
            <a:fillRect/>
          </a:stretch>
        </p:blipFill>
        <p:spPr>
          <a:xfrm>
            <a:off x="-10727" y="842342"/>
            <a:ext cx="3040380" cy="2388870"/>
          </a:xfrm>
          <a:prstGeom prst="rect">
            <a:avLst/>
          </a:prstGeom>
        </p:spPr>
      </p:pic>
    </p:spTree>
    <p:extLst>
      <p:ext uri="{BB962C8B-B14F-4D97-AF65-F5344CB8AC3E}">
        <p14:creationId xmlns:p14="http://schemas.microsoft.com/office/powerpoint/2010/main" val="17176748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63" y="2425305"/>
            <a:ext cx="8215884" cy="3895344"/>
          </a:xfrm>
          <a:prstGeom prst="rect">
            <a:avLst/>
          </a:prstGeom>
        </p:spPr>
      </p:pic>
      <p:grpSp>
        <p:nvGrpSpPr>
          <p:cNvPr id="2" name="组 1"/>
          <p:cNvGrpSpPr/>
          <p:nvPr/>
        </p:nvGrpSpPr>
        <p:grpSpPr>
          <a:xfrm>
            <a:off x="385012" y="1235748"/>
            <a:ext cx="998621" cy="957008"/>
            <a:chOff x="2197769" y="1611569"/>
            <a:chExt cx="1331495" cy="1276010"/>
          </a:xfrm>
        </p:grpSpPr>
        <p:pic>
          <p:nvPicPr>
            <p:cNvPr id="3" name="图片 2"/>
            <p:cNvPicPr>
              <a:picLocks noChangeAspect="1"/>
            </p:cNvPicPr>
            <p:nvPr/>
          </p:nvPicPr>
          <p:blipFill rotWithShape="1">
            <a:blip r:embed="rId7"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4" name="文本框 3"/>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壹</a:t>
              </a:r>
            </a:p>
          </p:txBody>
        </p:sp>
      </p:grpSp>
      <p:sp>
        <p:nvSpPr>
          <p:cNvPr id="5" name="文本框 4"/>
          <p:cNvSpPr txBox="1"/>
          <p:nvPr/>
        </p:nvSpPr>
        <p:spPr>
          <a:xfrm>
            <a:off x="653835" y="219275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作品背景</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6" name="文本框 5"/>
          <p:cNvSpPr txBox="1"/>
          <p:nvPr/>
        </p:nvSpPr>
        <p:spPr>
          <a:xfrm>
            <a:off x="1099478" y="2653403"/>
            <a:ext cx="323165" cy="833289"/>
          </a:xfrm>
          <a:prstGeom prst="rect">
            <a:avLst/>
          </a:prstGeom>
          <a:noFill/>
        </p:spPr>
        <p:txBody>
          <a:bodyPr vert="eaVert" wrap="square" rtlCol="0">
            <a:spAutoFit/>
          </a:bodyPr>
          <a:lstStyle/>
          <a:p>
            <a:pPr algn="dist"/>
            <a:r>
              <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诗词九宫格</a:t>
            </a:r>
            <a:endPar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11" name="文本框 10"/>
          <p:cNvSpPr txBox="1"/>
          <p:nvPr/>
        </p:nvSpPr>
        <p:spPr>
          <a:xfrm>
            <a:off x="2485684" y="763832"/>
            <a:ext cx="4993512" cy="461665"/>
          </a:xfrm>
          <a:prstGeom prst="rect">
            <a:avLst/>
          </a:prstGeom>
          <a:noFill/>
        </p:spPr>
        <p:txBody>
          <a:bodyPr wrap="square" rtlCol="0">
            <a:spAutoFit/>
          </a:bodyPr>
          <a:lstStyle/>
          <a:p>
            <a:pPr algn="ctr"/>
            <a:r>
              <a:rPr lang="zh-CN" altLang="en-US" sz="2400" b="1" dirty="0">
                <a:latin typeface="楷体" panose="02010609060101010101" pitchFamily="49" charset="-122"/>
                <a:ea typeface="楷体" panose="02010609060101010101" pitchFamily="49" charset="-122"/>
              </a:rPr>
              <a:t>董卿主持的“中国诗词大会”</a:t>
            </a:r>
            <a:endParaRPr lang="zh-CN" altLang="en-US" sz="2400" b="1" dirty="0">
              <a:latin typeface="楷体" panose="02010609060101010101" pitchFamily="49" charset="-122"/>
              <a:ea typeface="楷体" panose="02010609060101010101" pitchFamily="49" charset="-122"/>
            </a:endParaRPr>
          </a:p>
        </p:txBody>
      </p:sp>
      <p:pic>
        <p:nvPicPr>
          <p:cNvPr id="7" name="中国诗词大会视频演示">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1710164" y="1815828"/>
            <a:ext cx="6959093" cy="3914490"/>
          </a:xfrm>
          <a:prstGeom prst="rect">
            <a:avLst/>
          </a:prstGeom>
        </p:spPr>
      </p:pic>
    </p:spTree>
    <p:custDataLst>
      <p:tags r:id="rId1"/>
    </p:custDataLst>
    <p:extLst>
      <p:ext uri="{BB962C8B-B14F-4D97-AF65-F5344CB8AC3E}">
        <p14:creationId xmlns:p14="http://schemas.microsoft.com/office/powerpoint/2010/main" val="223053217"/>
      </p:ext>
    </p:extLst>
  </p:cSld>
  <p:clrMapOvr>
    <a:masterClrMapping/>
  </p:clrMapOvr>
  <mc:AlternateContent xmlns:mc="http://schemas.openxmlformats.org/markup-compatibility/2006">
    <mc:Choice xmlns:p14="http://schemas.microsoft.com/office/powerpoint/2010/main" Requires="p14">
      <p:transition p14:dur="0" advTm="41875"/>
    </mc:Choice>
    <mc:Fallback>
      <p:transition advTm="418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extLst>
    <p:ext uri="{E180D4A7-C9FB-4DFB-919C-405C955672EB}">
      <p14:showEvtLst xmlns:p14="http://schemas.microsoft.com/office/powerpoint/2010/main">
        <p14:playEvt time="9069" objId="7"/>
        <p14:stopEvt time="41875" objId="7"/>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36713"/>
            <a:ext cx="9089334" cy="4309468"/>
          </a:xfrm>
          <a:prstGeom prst="rect">
            <a:avLst/>
          </a:prstGeom>
        </p:spPr>
      </p:pic>
      <p:grpSp>
        <p:nvGrpSpPr>
          <p:cNvPr id="2" name="组 1"/>
          <p:cNvGrpSpPr/>
          <p:nvPr/>
        </p:nvGrpSpPr>
        <p:grpSpPr>
          <a:xfrm>
            <a:off x="385012" y="1235748"/>
            <a:ext cx="998621" cy="957008"/>
            <a:chOff x="2197769" y="1611569"/>
            <a:chExt cx="1331495" cy="127601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4" name="文本框 3"/>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贰</a:t>
              </a:r>
              <a:endPar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endParaRPr>
            </a:p>
          </p:txBody>
        </p:sp>
      </p:grpSp>
      <p:sp>
        <p:nvSpPr>
          <p:cNvPr id="5" name="文本框 4"/>
          <p:cNvSpPr txBox="1"/>
          <p:nvPr/>
        </p:nvSpPr>
        <p:spPr>
          <a:xfrm>
            <a:off x="653835" y="219275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作品简介</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11" name="矩形 10"/>
          <p:cNvSpPr/>
          <p:nvPr/>
        </p:nvSpPr>
        <p:spPr>
          <a:xfrm rot="632408">
            <a:off x="1807745" y="692731"/>
            <a:ext cx="3211141" cy="692497"/>
          </a:xfrm>
          <a:prstGeom prst="rect">
            <a:avLst/>
          </a:prstGeom>
          <a:noFill/>
        </p:spPr>
        <p:txBody>
          <a:bodyPr wrap="square" lIns="68580" tIns="34290" rIns="68580" bIns="34290">
            <a:spAutoFit/>
          </a:bodyPr>
          <a:lstStyle/>
          <a:p>
            <a:pPr algn="ctr"/>
            <a:r>
              <a:rPr lang="zh-CN" altLang="en-US" sz="4050" b="1" dirty="0">
                <a:ln w="9525">
                  <a:solidFill>
                    <a:schemeClr val="bg1"/>
                  </a:solidFill>
                  <a:prstDash val="solid"/>
                </a:ln>
                <a:effectLst>
                  <a:outerShdw blurRad="12700" dist="38100" dir="2700000" algn="tl" rotWithShape="0">
                    <a:schemeClr val="bg1">
                      <a:lumMod val="50000"/>
                    </a:schemeClr>
                  </a:outerShdw>
                </a:effectLst>
              </a:rPr>
              <a:t>诗词九宫格？</a:t>
            </a:r>
            <a:endParaRPr lang="zh-CN" altLang="en-US" sz="405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12" name="图片 11"/>
          <p:cNvPicPr>
            <a:picLocks noChangeAspect="1"/>
          </p:cNvPicPr>
          <p:nvPr/>
        </p:nvPicPr>
        <p:blipFill>
          <a:blip r:embed="rId5"/>
          <a:stretch>
            <a:fillRect/>
          </a:stretch>
        </p:blipFill>
        <p:spPr>
          <a:xfrm>
            <a:off x="1753758" y="2829280"/>
            <a:ext cx="1485456" cy="1459163"/>
          </a:xfrm>
          <a:prstGeom prst="rect">
            <a:avLst/>
          </a:prstGeom>
        </p:spPr>
      </p:pic>
      <p:sp>
        <p:nvSpPr>
          <p:cNvPr id="13" name="右箭头 12"/>
          <p:cNvSpPr/>
          <p:nvPr/>
        </p:nvSpPr>
        <p:spPr>
          <a:xfrm>
            <a:off x="3452462" y="3429006"/>
            <a:ext cx="459938" cy="29875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形标注 15"/>
          <p:cNvSpPr/>
          <p:nvPr/>
        </p:nvSpPr>
        <p:spPr>
          <a:xfrm>
            <a:off x="5227984" y="2354725"/>
            <a:ext cx="2266268" cy="869185"/>
          </a:xfrm>
          <a:prstGeom prst="wedgeEllipseCallout">
            <a:avLst>
              <a:gd name="adj1" fmla="val 55472"/>
              <a:gd name="adj2" fmla="val 7648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楷体" panose="02010609060101010101" pitchFamily="49" charset="-122"/>
                <a:ea typeface="楷体" panose="02010609060101010101" pitchFamily="49" charset="-122"/>
              </a:rPr>
              <a:t>大雪满弓刀</a:t>
            </a:r>
            <a:endParaRPr lang="zh-CN" altLang="en-US" sz="2000" dirty="0">
              <a:solidFill>
                <a:schemeClr val="tx1"/>
              </a:solidFill>
              <a:latin typeface="楷体" panose="02010609060101010101" pitchFamily="49" charset="-122"/>
              <a:ea typeface="楷体" panose="02010609060101010101" pitchFamily="49" charset="-122"/>
            </a:endParaRPr>
          </a:p>
        </p:txBody>
      </p:sp>
      <p:sp>
        <p:nvSpPr>
          <p:cNvPr id="17" name="文本框 16"/>
          <p:cNvSpPr txBox="1"/>
          <p:nvPr/>
        </p:nvSpPr>
        <p:spPr>
          <a:xfrm>
            <a:off x="5129715" y="4891698"/>
            <a:ext cx="3701202" cy="830997"/>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能不能做成一个游戏，让人和机器对战，机器人出题目让人识别诗句，人出题目让机器识别诗句</a:t>
            </a:r>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339182" y="3190100"/>
            <a:ext cx="914400" cy="914400"/>
          </a:xfrm>
          <a:prstGeom prst="rect">
            <a:avLst/>
          </a:prstGeom>
        </p:spPr>
      </p:pic>
      <p:sp>
        <p:nvSpPr>
          <p:cNvPr id="6" name="矩形 5"/>
          <p:cNvSpPr/>
          <p:nvPr/>
        </p:nvSpPr>
        <p:spPr>
          <a:xfrm>
            <a:off x="3945743" y="3343172"/>
            <a:ext cx="1369606" cy="438582"/>
          </a:xfrm>
          <a:prstGeom prst="rect">
            <a:avLst/>
          </a:prstGeom>
          <a:noFill/>
        </p:spPr>
        <p:txBody>
          <a:bodyPr wrap="none" lIns="68580" tIns="34290" rIns="68580" bIns="34290">
            <a:spAutoFit/>
          </a:bodyPr>
          <a:lstStyle/>
          <a:p>
            <a:pPr algn="ctr"/>
            <a:r>
              <a:rPr lang="zh-CN" altLang="en-US" sz="2400" dirty="0">
                <a:ln w="0"/>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哪句诗？</a:t>
            </a:r>
            <a:endParaRPr lang="zh-CN" altLang="en-US" sz="2400" dirty="0">
              <a:ln w="0"/>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55773434"/>
      </p:ext>
    </p:extLst>
  </p:cSld>
  <p:clrMapOvr>
    <a:masterClrMapping/>
  </p:clrMapOvr>
  <mc:AlternateContent xmlns:mc="http://schemas.openxmlformats.org/markup-compatibility/2006">
    <mc:Choice xmlns:p14="http://schemas.microsoft.com/office/powerpoint/2010/main" Requires="p14">
      <p:transition p14:dur="0" advTm="56623"/>
    </mc:Choice>
    <mc:Fallback>
      <p:transition advTm="5662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36712"/>
            <a:ext cx="9042177" cy="4287109"/>
          </a:xfrm>
          <a:prstGeom prst="rect">
            <a:avLst/>
          </a:prstGeom>
        </p:spPr>
      </p:pic>
      <p:grpSp>
        <p:nvGrpSpPr>
          <p:cNvPr id="2" name="组 1"/>
          <p:cNvGrpSpPr/>
          <p:nvPr/>
        </p:nvGrpSpPr>
        <p:grpSpPr>
          <a:xfrm>
            <a:off x="365296" y="1235748"/>
            <a:ext cx="1018338" cy="957008"/>
            <a:chOff x="2171480" y="1611569"/>
            <a:chExt cx="1357784" cy="127601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4" name="文本框 3"/>
            <p:cNvSpPr txBox="1"/>
            <p:nvPr/>
          </p:nvSpPr>
          <p:spPr>
            <a:xfrm>
              <a:off x="2171480" y="1826988"/>
              <a:ext cx="1169551"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贰</a:t>
              </a:r>
            </a:p>
            <a:p>
              <a:pPr algn="dist"/>
              <a:endPar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endParaRPr>
            </a:p>
          </p:txBody>
        </p:sp>
      </p:grpSp>
      <p:sp>
        <p:nvSpPr>
          <p:cNvPr id="5" name="文本框 4"/>
          <p:cNvSpPr txBox="1"/>
          <p:nvPr/>
        </p:nvSpPr>
        <p:spPr>
          <a:xfrm>
            <a:off x="653835" y="219275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作品简介</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9" name="文本框 8"/>
          <p:cNvSpPr txBox="1"/>
          <p:nvPr/>
        </p:nvSpPr>
        <p:spPr>
          <a:xfrm>
            <a:off x="1422643" y="506552"/>
            <a:ext cx="3786054" cy="707886"/>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机器</a:t>
            </a:r>
            <a:r>
              <a:rPr lang="zh-CN" altLang="en-US" sz="2000" dirty="0">
                <a:latin typeface="楷体" panose="02010609060101010101" pitchFamily="49" charset="-122"/>
                <a:ea typeface="楷体" panose="02010609060101010101" pitchFamily="49" charset="-122"/>
              </a:rPr>
              <a:t>设置一个充满汉字的九宫格，让人识别唯一正确的诗句</a:t>
            </a:r>
            <a:endParaRPr lang="zh-CN" altLang="en-US" sz="2000" dirty="0">
              <a:latin typeface="楷体" panose="02010609060101010101" pitchFamily="49" charset="-122"/>
              <a:ea typeface="楷体" panose="02010609060101010101" pitchFamily="49" charset="-122"/>
            </a:endParaRPr>
          </a:p>
        </p:txBody>
      </p:sp>
      <p:sp>
        <p:nvSpPr>
          <p:cNvPr id="8" name="文本框 7"/>
          <p:cNvSpPr txBox="1"/>
          <p:nvPr/>
        </p:nvSpPr>
        <p:spPr>
          <a:xfrm>
            <a:off x="1099478" y="2653403"/>
            <a:ext cx="323165" cy="833289"/>
          </a:xfrm>
          <a:prstGeom prst="rect">
            <a:avLst/>
          </a:prstGeom>
          <a:noFill/>
        </p:spPr>
        <p:txBody>
          <a:bodyPr vert="eaVert" wrap="square" rtlCol="0">
            <a:spAutoFit/>
          </a:bodyPr>
          <a:lstStyle/>
          <a:p>
            <a:pPr algn="dist"/>
            <a:r>
              <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慧眼识诗</a:t>
            </a:r>
            <a:endPar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3310" y="1761979"/>
            <a:ext cx="655973" cy="1102998"/>
          </a:xfrm>
          <a:prstGeom prst="rect">
            <a:avLst/>
          </a:prstGeom>
        </p:spPr>
      </p:pic>
      <p:pic>
        <p:nvPicPr>
          <p:cNvPr id="19" name="图片 18"/>
          <p:cNvPicPr>
            <a:picLocks noChangeAspect="1"/>
          </p:cNvPicPr>
          <p:nvPr/>
        </p:nvPicPr>
        <p:blipFill>
          <a:blip r:embed="rId6"/>
          <a:stretch>
            <a:fillRect/>
          </a:stretch>
        </p:blipFill>
        <p:spPr>
          <a:xfrm>
            <a:off x="6306379" y="1625912"/>
            <a:ext cx="2687564" cy="4347773"/>
          </a:xfrm>
          <a:prstGeom prst="rect">
            <a:avLst/>
          </a:prstGeom>
        </p:spPr>
      </p:pic>
      <p:pic>
        <p:nvPicPr>
          <p:cNvPr id="20" name="图片 19"/>
          <p:cNvPicPr>
            <a:picLocks noChangeAspect="1"/>
          </p:cNvPicPr>
          <p:nvPr/>
        </p:nvPicPr>
        <p:blipFill>
          <a:blip r:embed="rId7"/>
          <a:stretch>
            <a:fillRect/>
          </a:stretch>
        </p:blipFill>
        <p:spPr>
          <a:xfrm>
            <a:off x="1441838" y="3141433"/>
            <a:ext cx="1412131" cy="1435537"/>
          </a:xfrm>
          <a:prstGeom prst="rect">
            <a:avLst/>
          </a:prstGeom>
        </p:spPr>
      </p:pic>
      <p:cxnSp>
        <p:nvCxnSpPr>
          <p:cNvPr id="22" name="直接箭头连接符 21"/>
          <p:cNvCxnSpPr>
            <a:stCxn id="20" idx="3"/>
            <a:endCxn id="10" idx="1"/>
          </p:cNvCxnSpPr>
          <p:nvPr/>
        </p:nvCxnSpPr>
        <p:spPr>
          <a:xfrm flipV="1">
            <a:off x="2853969" y="2313478"/>
            <a:ext cx="689341" cy="15457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p:cNvCxnSpPr>
            <a:stCxn id="10" idx="3"/>
            <a:endCxn id="26" idx="0"/>
          </p:cNvCxnSpPr>
          <p:nvPr/>
        </p:nvCxnSpPr>
        <p:spPr>
          <a:xfrm>
            <a:off x="4199283" y="2313478"/>
            <a:ext cx="933972" cy="11732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矩形 25"/>
          <p:cNvSpPr/>
          <p:nvPr/>
        </p:nvSpPr>
        <p:spPr>
          <a:xfrm>
            <a:off x="4285295" y="3486692"/>
            <a:ext cx="1695920" cy="515856"/>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疑是地上霜</a:t>
            </a:r>
            <a:endParaRPr lang="zh-CN" altLang="en-US" sz="200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1873777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376240"/>
            <a:ext cx="9099275" cy="4387337"/>
          </a:xfrm>
          <a:prstGeom prst="rect">
            <a:avLst/>
          </a:prstGeom>
        </p:spPr>
      </p:pic>
      <p:grpSp>
        <p:nvGrpSpPr>
          <p:cNvPr id="2" name="组 1"/>
          <p:cNvGrpSpPr/>
          <p:nvPr/>
        </p:nvGrpSpPr>
        <p:grpSpPr>
          <a:xfrm>
            <a:off x="365296" y="1235748"/>
            <a:ext cx="1018338" cy="957008"/>
            <a:chOff x="2171480" y="1611569"/>
            <a:chExt cx="1357784" cy="127601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4" name="文本框 3"/>
            <p:cNvSpPr txBox="1"/>
            <p:nvPr/>
          </p:nvSpPr>
          <p:spPr>
            <a:xfrm>
              <a:off x="2171480" y="1826988"/>
              <a:ext cx="1169551"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贰</a:t>
              </a:r>
            </a:p>
            <a:p>
              <a:pPr algn="dist"/>
              <a:endPar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endParaRPr>
            </a:p>
          </p:txBody>
        </p:sp>
      </p:grpSp>
      <p:sp>
        <p:nvSpPr>
          <p:cNvPr id="5" name="文本框 4"/>
          <p:cNvSpPr txBox="1"/>
          <p:nvPr/>
        </p:nvSpPr>
        <p:spPr>
          <a:xfrm>
            <a:off x="653835" y="2192756"/>
            <a:ext cx="588623" cy="1673959"/>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作品简介</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9" name="文本框 8"/>
          <p:cNvSpPr txBox="1"/>
          <p:nvPr/>
        </p:nvSpPr>
        <p:spPr>
          <a:xfrm>
            <a:off x="1544964" y="569258"/>
            <a:ext cx="3625758" cy="707886"/>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人设置一个充满汉字的九宫格，让机器识别唯一正确的诗句</a:t>
            </a:r>
            <a:endParaRPr lang="zh-CN" altLang="en-US" sz="2000" dirty="0">
              <a:latin typeface="楷体" panose="02010609060101010101" pitchFamily="49" charset="-122"/>
              <a:ea typeface="楷体" panose="02010609060101010101" pitchFamily="49" charset="-122"/>
            </a:endParaRPr>
          </a:p>
        </p:txBody>
      </p:sp>
      <p:sp>
        <p:nvSpPr>
          <p:cNvPr id="8" name="文本框 7"/>
          <p:cNvSpPr txBox="1"/>
          <p:nvPr/>
        </p:nvSpPr>
        <p:spPr>
          <a:xfrm>
            <a:off x="1099478" y="2653403"/>
            <a:ext cx="323165" cy="833289"/>
          </a:xfrm>
          <a:prstGeom prst="rect">
            <a:avLst/>
          </a:prstGeom>
          <a:noFill/>
        </p:spPr>
        <p:txBody>
          <a:bodyPr vert="eaVert" wrap="square" rtlCol="0">
            <a:spAutoFit/>
          </a:bodyPr>
          <a:lstStyle/>
          <a:p>
            <a:pPr algn="dist"/>
            <a:r>
              <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抛砖引玉</a:t>
            </a:r>
            <a:endParaRPr kumimoji="1" lang="zh-CN" altLang="en-US" sz="900"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cxnSp>
        <p:nvCxnSpPr>
          <p:cNvPr id="15" name="直接箭头连接符 14"/>
          <p:cNvCxnSpPr>
            <a:stCxn id="48" idx="3"/>
            <a:endCxn id="38" idx="3"/>
          </p:cNvCxnSpPr>
          <p:nvPr/>
        </p:nvCxnSpPr>
        <p:spPr>
          <a:xfrm flipV="1">
            <a:off x="2877205" y="2368493"/>
            <a:ext cx="621008" cy="15831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p:cNvCxnSpPr>
            <a:stCxn id="38" idx="1"/>
            <a:endCxn id="23" idx="0"/>
          </p:cNvCxnSpPr>
          <p:nvPr/>
        </p:nvCxnSpPr>
        <p:spPr>
          <a:xfrm>
            <a:off x="4431170" y="2368493"/>
            <a:ext cx="986702" cy="1352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矩形 22"/>
          <p:cNvSpPr/>
          <p:nvPr/>
        </p:nvSpPr>
        <p:spPr>
          <a:xfrm>
            <a:off x="4565856" y="3720948"/>
            <a:ext cx="1704031" cy="569827"/>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相煎何太急</a:t>
            </a:r>
            <a:endParaRPr lang="zh-CN" altLang="en-US"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p:txBody>
      </p:sp>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498213" y="1911293"/>
            <a:ext cx="932957" cy="914400"/>
          </a:xfrm>
          <a:prstGeom prst="rect">
            <a:avLst/>
          </a:prstGeom>
        </p:spPr>
      </p:pic>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4091" y="2072310"/>
            <a:ext cx="2587160" cy="4141852"/>
          </a:xfrm>
          <a:prstGeom prst="rect">
            <a:avLst/>
          </a:prstGeom>
        </p:spPr>
      </p:pic>
      <p:pic>
        <p:nvPicPr>
          <p:cNvPr id="48" name="图片 47"/>
          <p:cNvPicPr>
            <a:picLocks noChangeAspect="1"/>
          </p:cNvPicPr>
          <p:nvPr/>
        </p:nvPicPr>
        <p:blipFill>
          <a:blip r:embed="rId7"/>
          <a:stretch>
            <a:fillRect/>
          </a:stretch>
        </p:blipFill>
        <p:spPr>
          <a:xfrm>
            <a:off x="1419278" y="3230866"/>
            <a:ext cx="1457927" cy="1441546"/>
          </a:xfrm>
          <a:prstGeom prst="rect">
            <a:avLst/>
          </a:prstGeom>
        </p:spPr>
      </p:pic>
    </p:spTree>
    <p:extLst>
      <p:ext uri="{BB962C8B-B14F-4D97-AF65-F5344CB8AC3E}">
        <p14:creationId xmlns:p14="http://schemas.microsoft.com/office/powerpoint/2010/main" val="1132305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35243"/>
            <a:ext cx="8984189" cy="4259615"/>
          </a:xfrm>
          <a:prstGeom prst="rect">
            <a:avLst/>
          </a:prstGeom>
        </p:spPr>
      </p:pic>
      <p:grpSp>
        <p:nvGrpSpPr>
          <p:cNvPr id="2" name="组 1"/>
          <p:cNvGrpSpPr/>
          <p:nvPr/>
        </p:nvGrpSpPr>
        <p:grpSpPr>
          <a:xfrm>
            <a:off x="385012" y="1235748"/>
            <a:ext cx="998621" cy="957008"/>
            <a:chOff x="2197769" y="1611569"/>
            <a:chExt cx="1331495" cy="127601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4" name="文本框 3"/>
            <p:cNvSpPr txBox="1"/>
            <p:nvPr/>
          </p:nvSpPr>
          <p:spPr>
            <a:xfrm>
              <a:off x="2633144" y="1826988"/>
              <a:ext cx="707887"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叁</a:t>
              </a:r>
              <a:endPar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endParaRPr>
            </a:p>
          </p:txBody>
        </p:sp>
      </p:grpSp>
      <p:sp>
        <p:nvSpPr>
          <p:cNvPr id="5" name="文本框 4"/>
          <p:cNvSpPr txBox="1"/>
          <p:nvPr/>
        </p:nvSpPr>
        <p:spPr>
          <a:xfrm>
            <a:off x="620051" y="2226538"/>
            <a:ext cx="588623" cy="1877282"/>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创意和理念</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17" name="文本框 16"/>
          <p:cNvSpPr txBox="1"/>
          <p:nvPr/>
        </p:nvSpPr>
        <p:spPr>
          <a:xfrm>
            <a:off x="1828725" y="1643766"/>
            <a:ext cx="6633246" cy="3524042"/>
          </a:xfrm>
          <a:prstGeom prst="rect">
            <a:avLst/>
          </a:prstGeom>
          <a:noFill/>
        </p:spPr>
        <p:txBody>
          <a:bodyPr wrap="square" rtlCol="0">
            <a:spAutoFit/>
          </a:bodyPr>
          <a:lstStyle/>
          <a:p>
            <a:endParaRPr lang="en-US" altLang="zh-CN" sz="2400" dirty="0">
              <a:latin typeface="楷体" panose="02010609060101010101" pitchFamily="49" charset="-122"/>
              <a:ea typeface="楷体" panose="02010609060101010101" pitchFamily="49" charset="-122"/>
            </a:endParaRPr>
          </a:p>
          <a:p>
            <a:pPr marL="257175" indent="-257175">
              <a:buAutoNum type="arabicPeriod"/>
            </a:pPr>
            <a:r>
              <a:rPr lang="zh-CN" altLang="en-US" sz="2400" dirty="0">
                <a:latin typeface="楷体" panose="02010609060101010101" pitchFamily="49" charset="-122"/>
                <a:ea typeface="楷体" panose="02010609060101010101" pitchFamily="49" charset="-122"/>
              </a:rPr>
              <a:t>拥抱</a:t>
            </a:r>
            <a:r>
              <a:rPr lang="zh-CN" altLang="en-US" sz="2400" dirty="0">
                <a:latin typeface="楷体" panose="02010609060101010101" pitchFamily="49" charset="-122"/>
                <a:ea typeface="楷体" panose="02010609060101010101" pitchFamily="49" charset="-122"/>
              </a:rPr>
              <a:t>人工智能，智能识别</a:t>
            </a:r>
            <a:r>
              <a:rPr lang="zh-CN" altLang="en-US" sz="2400" dirty="0">
                <a:latin typeface="楷体" panose="02010609060101010101" pitchFamily="49" charset="-122"/>
                <a:ea typeface="楷体" panose="02010609060101010101" pitchFamily="49" charset="-122"/>
              </a:rPr>
              <a:t>诗句</a:t>
            </a:r>
            <a:endParaRPr lang="en-US" altLang="zh-CN" sz="2400" dirty="0">
              <a:latin typeface="楷体" panose="02010609060101010101" pitchFamily="49" charset="-122"/>
              <a:ea typeface="楷体" panose="02010609060101010101" pitchFamily="49" charset="-122"/>
            </a:endParaRPr>
          </a:p>
          <a:p>
            <a:pPr marL="257175" indent="-257175">
              <a:buAutoNum type="arabicPeriod"/>
            </a:pPr>
            <a:r>
              <a:rPr lang="zh-CN" altLang="en-US" sz="2400" dirty="0">
                <a:latin typeface="楷体" panose="02010609060101010101" pitchFamily="49" charset="-122"/>
                <a:ea typeface="楷体" panose="02010609060101010101" pitchFamily="49" charset="-122"/>
              </a:rPr>
              <a:t>丰富</a:t>
            </a:r>
            <a:r>
              <a:rPr lang="zh-CN" altLang="en-US" sz="2400" dirty="0">
                <a:latin typeface="楷体" panose="02010609060101010101" pitchFamily="49" charset="-122"/>
                <a:ea typeface="楷体" panose="02010609060101010101" pitchFamily="49" charset="-122"/>
              </a:rPr>
              <a:t>有趣的关卡模式，难度梯度干扰项</a:t>
            </a:r>
            <a:r>
              <a:rPr lang="zh-CN" altLang="en-US" sz="2400" dirty="0">
                <a:latin typeface="楷体" panose="02010609060101010101" pitchFamily="49" charset="-122"/>
                <a:ea typeface="楷体" panose="02010609060101010101" pitchFamily="49" charset="-122"/>
              </a:rPr>
              <a:t>设置：</a:t>
            </a:r>
            <a:endParaRPr lang="en-US" altLang="zh-CN" sz="2400" dirty="0">
              <a:latin typeface="楷体" panose="02010609060101010101" pitchFamily="49" charset="-122"/>
              <a:ea typeface="楷体" panose="02010609060101010101" pitchFamily="49" charset="-122"/>
            </a:endParaRPr>
          </a:p>
          <a:p>
            <a:pPr marL="685800" lvl="1" indent="-342900">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诗词</a:t>
            </a:r>
            <a:r>
              <a:rPr lang="zh-CN" altLang="en-US" sz="2000" dirty="0">
                <a:latin typeface="楷体" panose="02010609060101010101" pitchFamily="49" charset="-122"/>
                <a:ea typeface="楷体" panose="02010609060101010101" pitchFamily="49" charset="-122"/>
              </a:rPr>
              <a:t>常用度  		</a:t>
            </a:r>
            <a:endParaRPr lang="en-US" altLang="zh-CN" sz="2000" dirty="0">
              <a:latin typeface="楷体" panose="02010609060101010101" pitchFamily="49" charset="-122"/>
              <a:ea typeface="楷体" panose="02010609060101010101" pitchFamily="49" charset="-122"/>
            </a:endParaRPr>
          </a:p>
          <a:p>
            <a:pPr marL="685800" lvl="1" indent="-342900">
              <a:buFont typeface="Arial" panose="020B0604020202020204" pitchFamily="34" charset="0"/>
              <a:buChar char="•"/>
            </a:pPr>
            <a:r>
              <a:rPr lang="zh-CN" altLang="en-US" sz="2000" dirty="0" smtClean="0">
                <a:latin typeface="楷体" panose="02010609060101010101" pitchFamily="49" charset="-122"/>
                <a:ea typeface="楷体" panose="02010609060101010101" pitchFamily="49" charset="-122"/>
              </a:rPr>
              <a:t>诗词混淆度</a:t>
            </a:r>
            <a:r>
              <a:rPr lang="zh-CN" altLang="en-US"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a:p>
            <a:pPr marL="257175" indent="-257175">
              <a:buAutoNum type="arabicPeriod"/>
            </a:pPr>
            <a:r>
              <a:rPr lang="zh-CN" altLang="en-US" sz="2400" dirty="0">
                <a:latin typeface="楷体" panose="02010609060101010101" pitchFamily="49" charset="-122"/>
                <a:ea typeface="楷体" panose="02010609060101010101" pitchFamily="49" charset="-122"/>
              </a:rPr>
              <a:t>寓教于乐</a:t>
            </a:r>
            <a:r>
              <a:rPr lang="en-US" altLang="zh-CN"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 </a:t>
            </a:r>
          </a:p>
          <a:p>
            <a:pPr marL="257175" indent="-257175">
              <a:buAutoNum type="arabicPeriod"/>
            </a:pPr>
            <a:r>
              <a:rPr lang="zh-CN" altLang="en-US" sz="2400" dirty="0">
                <a:latin typeface="楷体" panose="02010609060101010101" pitchFamily="49" charset="-122"/>
                <a:ea typeface="楷体" panose="02010609060101010101" pitchFamily="49" charset="-122"/>
              </a:rPr>
              <a:t>借助人工智能，传播中华古诗词经典文化</a:t>
            </a:r>
            <a:endParaRPr lang="en-US" altLang="zh-CN" sz="2400" dirty="0">
              <a:latin typeface="楷体" panose="02010609060101010101" pitchFamily="49" charset="-122"/>
              <a:ea typeface="楷体" panose="02010609060101010101" pitchFamily="49" charset="-122"/>
            </a:endParaRPr>
          </a:p>
          <a:p>
            <a:pPr marL="257175" indent="-257175">
              <a:buAutoNum type="arabicPeriod"/>
            </a:pPr>
            <a:endParaRPr lang="en-US" altLang="zh-CN" sz="2100" dirty="0">
              <a:latin typeface="楷体" panose="02010609060101010101" pitchFamily="49" charset="-122"/>
              <a:ea typeface="楷体" panose="02010609060101010101" pitchFamily="49" charset="-122"/>
            </a:endParaRPr>
          </a:p>
          <a:p>
            <a:pPr marL="257175" indent="-257175">
              <a:buAutoNum type="arabicPeriod"/>
            </a:pPr>
            <a:endParaRPr lang="en-US" altLang="zh-CN" sz="2100" dirty="0">
              <a:latin typeface="楷体" panose="02010609060101010101" pitchFamily="49" charset="-122"/>
              <a:ea typeface="楷体" panose="02010609060101010101" pitchFamily="49" charset="-122"/>
            </a:endParaRPr>
          </a:p>
          <a:p>
            <a:pPr marL="257175" indent="-257175">
              <a:buAutoNum type="arabicPeriod"/>
            </a:pPr>
            <a:endParaRPr lang="zh-CN" altLang="en-US" sz="21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6795502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90362"/>
            <a:ext cx="9069458" cy="4313582"/>
          </a:xfrm>
          <a:prstGeom prst="rect">
            <a:avLst/>
          </a:prstGeom>
        </p:spPr>
      </p:pic>
      <p:grpSp>
        <p:nvGrpSpPr>
          <p:cNvPr id="2" name="组 1"/>
          <p:cNvGrpSpPr/>
          <p:nvPr/>
        </p:nvGrpSpPr>
        <p:grpSpPr>
          <a:xfrm>
            <a:off x="365296" y="1235748"/>
            <a:ext cx="1018338" cy="957008"/>
            <a:chOff x="2171480" y="1611569"/>
            <a:chExt cx="1357784" cy="127601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4" name="文本框 3"/>
            <p:cNvSpPr txBox="1"/>
            <p:nvPr/>
          </p:nvSpPr>
          <p:spPr>
            <a:xfrm>
              <a:off x="2171480" y="1826988"/>
              <a:ext cx="1169551"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叁</a:t>
              </a:r>
            </a:p>
            <a:p>
              <a:pPr algn="dist"/>
              <a:endPar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endParaRPr>
            </a:p>
          </p:txBody>
        </p:sp>
      </p:grpSp>
      <p:sp>
        <p:nvSpPr>
          <p:cNvPr id="5" name="文本框 4"/>
          <p:cNvSpPr txBox="1"/>
          <p:nvPr/>
        </p:nvSpPr>
        <p:spPr>
          <a:xfrm>
            <a:off x="653835" y="2192756"/>
            <a:ext cx="588623" cy="1870525"/>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创意和理念</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pic>
        <p:nvPicPr>
          <p:cNvPr id="10" name="图片 9"/>
          <p:cNvPicPr>
            <a:picLocks noChangeAspect="1"/>
          </p:cNvPicPr>
          <p:nvPr/>
        </p:nvPicPr>
        <p:blipFill>
          <a:blip r:embed="rId5"/>
          <a:stretch>
            <a:fillRect/>
          </a:stretch>
        </p:blipFill>
        <p:spPr>
          <a:xfrm>
            <a:off x="1896293" y="4045602"/>
            <a:ext cx="1327599" cy="1304101"/>
          </a:xfrm>
          <a:prstGeom prst="rect">
            <a:avLst/>
          </a:prstGeom>
        </p:spPr>
      </p:pic>
      <p:pic>
        <p:nvPicPr>
          <p:cNvPr id="8" name="图片 7"/>
          <p:cNvPicPr>
            <a:picLocks noChangeAspect="1"/>
          </p:cNvPicPr>
          <p:nvPr/>
        </p:nvPicPr>
        <p:blipFill>
          <a:blip r:embed="rId6"/>
          <a:stretch>
            <a:fillRect/>
          </a:stretch>
        </p:blipFill>
        <p:spPr>
          <a:xfrm>
            <a:off x="5285536" y="4154932"/>
            <a:ext cx="1327599" cy="1292353"/>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2844" y="2323081"/>
            <a:ext cx="1367168" cy="1412981"/>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14956" y="2339041"/>
            <a:ext cx="1391478" cy="1415635"/>
          </a:xfrm>
          <a:prstGeom prst="rect">
            <a:avLst/>
          </a:prstGeom>
        </p:spPr>
      </p:pic>
      <p:sp>
        <p:nvSpPr>
          <p:cNvPr id="13" name="椭圆形标注 12"/>
          <p:cNvSpPr/>
          <p:nvPr/>
        </p:nvSpPr>
        <p:spPr>
          <a:xfrm>
            <a:off x="1187726" y="2013434"/>
            <a:ext cx="2228996" cy="917558"/>
          </a:xfrm>
          <a:prstGeom prst="wedgeEllipseCallout">
            <a:avLst>
              <a:gd name="adj1" fmla="val 51662"/>
              <a:gd name="adj2" fmla="val 696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楷体" panose="02010609060101010101" pitchFamily="49" charset="-122"/>
                <a:ea typeface="楷体" panose="02010609060101010101" pitchFamily="49" charset="-122"/>
              </a:rPr>
              <a:t>你能识别出九宫格中的这句诗吗？</a:t>
            </a:r>
            <a:endParaRPr kumimoji="1" lang="zh-CN" altLang="en-US" dirty="0">
              <a:solidFill>
                <a:schemeClr val="tx1"/>
              </a:solidFill>
              <a:latin typeface="楷体" panose="02010609060101010101" pitchFamily="49" charset="-122"/>
              <a:ea typeface="楷体" panose="02010609060101010101" pitchFamily="49" charset="-122"/>
            </a:endParaRPr>
          </a:p>
        </p:txBody>
      </p:sp>
      <p:sp>
        <p:nvSpPr>
          <p:cNvPr id="11" name="矩形 10"/>
          <p:cNvSpPr/>
          <p:nvPr/>
        </p:nvSpPr>
        <p:spPr>
          <a:xfrm>
            <a:off x="2010030" y="1114804"/>
            <a:ext cx="4447371" cy="438582"/>
          </a:xfrm>
          <a:prstGeom prst="rect">
            <a:avLst/>
          </a:prstGeom>
          <a:noFill/>
        </p:spPr>
        <p:txBody>
          <a:bodyPr wrap="none" lIns="68580" tIns="34290" rIns="68580" bIns="34290">
            <a:spAutoFit/>
          </a:bodyPr>
          <a:lstStyle/>
          <a:p>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拥抱</a:t>
            </a:r>
            <a:r>
              <a:rPr lang="zh-CN" altLang="en-US" sz="2400" dirty="0">
                <a:latin typeface="楷体" panose="02010609060101010101" pitchFamily="49" charset="-122"/>
                <a:ea typeface="楷体" panose="02010609060101010101" pitchFamily="49" charset="-122"/>
              </a:rPr>
              <a:t>人工智能，智能识别诗句</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6919312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82020"/>
            <a:ext cx="9023946" cy="4278465"/>
          </a:xfrm>
          <a:prstGeom prst="rect">
            <a:avLst/>
          </a:prstGeom>
        </p:spPr>
      </p:pic>
      <p:grpSp>
        <p:nvGrpSpPr>
          <p:cNvPr id="2" name="组 1"/>
          <p:cNvGrpSpPr/>
          <p:nvPr/>
        </p:nvGrpSpPr>
        <p:grpSpPr>
          <a:xfrm>
            <a:off x="365296" y="1235748"/>
            <a:ext cx="1018338" cy="957008"/>
            <a:chOff x="2171480" y="1611569"/>
            <a:chExt cx="1357784" cy="127601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8586" b="23041"/>
            <a:stretch/>
          </p:blipFill>
          <p:spPr>
            <a:xfrm>
              <a:off x="2197769" y="1611569"/>
              <a:ext cx="1331495" cy="1276010"/>
            </a:xfrm>
            <a:prstGeom prst="rect">
              <a:avLst/>
            </a:prstGeom>
          </p:spPr>
        </p:pic>
        <p:sp>
          <p:nvSpPr>
            <p:cNvPr id="4" name="文本框 3"/>
            <p:cNvSpPr txBox="1"/>
            <p:nvPr/>
          </p:nvSpPr>
          <p:spPr>
            <a:xfrm>
              <a:off x="2171480" y="1826988"/>
              <a:ext cx="1169551" cy="558021"/>
            </a:xfrm>
            <a:prstGeom prst="rect">
              <a:avLst/>
            </a:prstGeom>
            <a:noFill/>
          </p:spPr>
          <p:txBody>
            <a:bodyPr vert="eaVert" wrap="square" rtlCol="0">
              <a:spAutoFit/>
            </a:bodyPr>
            <a:lstStyle/>
            <a:p>
              <a:pPr algn="dist"/>
              <a:r>
                <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rPr>
                <a:t>叁</a:t>
              </a:r>
            </a:p>
            <a:p>
              <a:pPr algn="dist"/>
              <a:endParaRPr kumimoji="1" lang="zh-CN" altLang="en-US" sz="2250" dirty="0">
                <a:solidFill>
                  <a:schemeClr val="bg1"/>
                </a:solidFill>
                <a:latin typeface="文悦古典明朝体 (非商业使用) W5" pitchFamily="50" charset="-122"/>
                <a:ea typeface="文悦古典明朝体 (非商业使用) W5" pitchFamily="50" charset="-122"/>
                <a:cs typeface="WenYue GuDianMingChaoTi (Non-Commercial Use) W5" charset="-122"/>
              </a:endParaRPr>
            </a:p>
          </p:txBody>
        </p:sp>
      </p:grpSp>
      <p:sp>
        <p:nvSpPr>
          <p:cNvPr id="5" name="文本框 4"/>
          <p:cNvSpPr txBox="1"/>
          <p:nvPr/>
        </p:nvSpPr>
        <p:spPr>
          <a:xfrm>
            <a:off x="653835" y="2192756"/>
            <a:ext cx="588623" cy="1870525"/>
          </a:xfrm>
          <a:prstGeom prst="rect">
            <a:avLst/>
          </a:prstGeom>
          <a:noFill/>
        </p:spPr>
        <p:txBody>
          <a:bodyPr vert="eaVert" wrap="square" rtlCol="0">
            <a:spAutoFit/>
          </a:bodyPr>
          <a:lstStyle/>
          <a:p>
            <a:pPr algn="dist"/>
            <a:r>
              <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rPr>
              <a:t>创意和理念</a:t>
            </a:r>
            <a:endParaRPr kumimoji="1" lang="zh-CN" altLang="en-US" sz="2625" dirty="0">
              <a:solidFill>
                <a:schemeClr val="tx1">
                  <a:lumMod val="75000"/>
                  <a:lumOff val="25000"/>
                </a:schemeClr>
              </a:solidFill>
              <a:latin typeface="文悦古典明朝体 (非商业使用) W5" pitchFamily="50" charset="-122"/>
              <a:ea typeface="文悦古典明朝体 (非商业使用) W5" pitchFamily="50" charset="-122"/>
              <a:cs typeface="WenYue GuDianMingChaoTi (Non-Commercial Use) W5" charset="-122"/>
            </a:endParaRPr>
          </a:p>
        </p:txBody>
      </p:sp>
      <p:sp>
        <p:nvSpPr>
          <p:cNvPr id="17" name="文本框 16"/>
          <p:cNvSpPr txBox="1"/>
          <p:nvPr/>
        </p:nvSpPr>
        <p:spPr>
          <a:xfrm>
            <a:off x="1485947" y="709318"/>
            <a:ext cx="6848014" cy="784830"/>
          </a:xfrm>
          <a:prstGeom prst="rect">
            <a:avLst/>
          </a:prstGeom>
          <a:noFill/>
        </p:spPr>
        <p:txBody>
          <a:bodyPr wrap="square" rtlCol="0">
            <a:spAutoFit/>
          </a:bodyPr>
          <a:lstStyle/>
          <a:p>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	丰富</a:t>
            </a:r>
            <a:r>
              <a:rPr lang="zh-CN" altLang="en-US" sz="2400" dirty="0">
                <a:latin typeface="楷体" panose="02010609060101010101" pitchFamily="49" charset="-122"/>
                <a:ea typeface="楷体" panose="02010609060101010101" pitchFamily="49" charset="-122"/>
              </a:rPr>
              <a:t>有趣的关卡模式，难度梯度干扰项设置</a:t>
            </a:r>
            <a:endParaRPr lang="en-US" altLang="zh-CN" sz="2400" dirty="0">
              <a:latin typeface="楷体" panose="02010609060101010101" pitchFamily="49" charset="-122"/>
              <a:ea typeface="楷体" panose="02010609060101010101" pitchFamily="49" charset="-122"/>
            </a:endParaRPr>
          </a:p>
          <a:p>
            <a:r>
              <a:rPr lang="en-US" altLang="zh-CN" sz="2100" dirty="0">
                <a:latin typeface="楷体" panose="02010609060101010101" pitchFamily="49" charset="-122"/>
                <a:ea typeface="楷体" panose="02010609060101010101" pitchFamily="49" charset="-122"/>
              </a:rPr>
              <a:t>	- </a:t>
            </a:r>
            <a:r>
              <a:rPr lang="zh-CN" altLang="en-US" sz="2100" dirty="0">
                <a:latin typeface="楷体" panose="02010609060101010101" pitchFamily="49" charset="-122"/>
                <a:ea typeface="楷体" panose="02010609060101010101" pitchFamily="49" charset="-122"/>
              </a:rPr>
              <a:t>诗词常用度</a:t>
            </a:r>
          </a:p>
        </p:txBody>
      </p:sp>
      <p:pic>
        <p:nvPicPr>
          <p:cNvPr id="10" name="图片 9"/>
          <p:cNvPicPr>
            <a:picLocks noChangeAspect="1"/>
          </p:cNvPicPr>
          <p:nvPr/>
        </p:nvPicPr>
        <p:blipFill>
          <a:blip r:embed="rId5"/>
          <a:stretch>
            <a:fillRect/>
          </a:stretch>
        </p:blipFill>
        <p:spPr>
          <a:xfrm>
            <a:off x="5600700" y="4096484"/>
            <a:ext cx="3423246" cy="2637275"/>
          </a:xfrm>
          <a:prstGeom prst="rect">
            <a:avLst/>
          </a:prstGeom>
        </p:spPr>
      </p:pic>
      <p:sp>
        <p:nvSpPr>
          <p:cNvPr id="18" name="椭圆 17"/>
          <p:cNvSpPr/>
          <p:nvPr/>
        </p:nvSpPr>
        <p:spPr>
          <a:xfrm>
            <a:off x="7759855" y="4941494"/>
            <a:ext cx="574106" cy="3113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p:nvPicPr>
        <p:blipFill>
          <a:blip r:embed="rId6"/>
          <a:stretch>
            <a:fillRect/>
          </a:stretch>
        </p:blipFill>
        <p:spPr>
          <a:xfrm>
            <a:off x="3498546" y="2622274"/>
            <a:ext cx="3131999" cy="2398978"/>
          </a:xfrm>
          <a:prstGeom prst="rect">
            <a:avLst/>
          </a:prstGeom>
        </p:spPr>
      </p:pic>
      <p:pic>
        <p:nvPicPr>
          <p:cNvPr id="6" name="图片 5"/>
          <p:cNvPicPr>
            <a:picLocks noChangeAspect="1"/>
          </p:cNvPicPr>
          <p:nvPr/>
        </p:nvPicPr>
        <p:blipFill>
          <a:blip r:embed="rId7"/>
          <a:stretch>
            <a:fillRect/>
          </a:stretch>
        </p:blipFill>
        <p:spPr>
          <a:xfrm>
            <a:off x="1383634" y="1815828"/>
            <a:ext cx="3014431" cy="2247453"/>
          </a:xfrm>
          <a:prstGeom prst="rect">
            <a:avLst/>
          </a:prstGeom>
        </p:spPr>
      </p:pic>
      <p:sp>
        <p:nvSpPr>
          <p:cNvPr id="15" name="椭圆 14"/>
          <p:cNvSpPr/>
          <p:nvPr/>
        </p:nvSpPr>
        <p:spPr>
          <a:xfrm>
            <a:off x="5451101" y="3424290"/>
            <a:ext cx="574106" cy="3113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p:nvPr/>
        </p:nvSpPr>
        <p:spPr>
          <a:xfrm>
            <a:off x="3171290" y="2583981"/>
            <a:ext cx="574106" cy="3113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2551623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16880</TotalTime>
  <Words>985</Words>
  <Application>Microsoft Office PowerPoint</Application>
  <PresentationFormat>全屏显示(4:3)</PresentationFormat>
  <Paragraphs>182</Paragraphs>
  <Slides>20</Slides>
  <Notes>16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WenYue GuDianMingChaoTi (Non-Commercial Use) W5</vt:lpstr>
      <vt:lpstr>等线</vt:lpstr>
      <vt:lpstr>等线 Light</vt:lpstr>
      <vt:lpstr>楷体</vt:lpstr>
      <vt:lpstr>宋体</vt:lpstr>
      <vt:lpstr>微软雅黑</vt:lpstr>
      <vt:lpstr>文悦古典明朝体 (非商业使用) W5</vt:lpstr>
      <vt:lpstr>Arial</vt:lpstr>
      <vt:lpstr>Calibri</vt:lpstr>
      <vt:lpstr>Calibri Light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 yue</dc:creator>
  <cp:lastModifiedBy>yyhaker</cp:lastModifiedBy>
  <cp:revision>467</cp:revision>
  <dcterms:created xsi:type="dcterms:W3CDTF">2017-08-18T03:02:00Z</dcterms:created>
  <dcterms:modified xsi:type="dcterms:W3CDTF">2018-10-26T09:50:48Z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